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39"/>
  </p:notesMasterIdLst>
  <p:sldIdLst>
    <p:sldId id="256" r:id="rId2"/>
    <p:sldId id="257" r:id="rId3"/>
    <p:sldId id="291" r:id="rId4"/>
    <p:sldId id="304" r:id="rId5"/>
    <p:sldId id="295" r:id="rId6"/>
    <p:sldId id="297" r:id="rId7"/>
    <p:sldId id="296" r:id="rId8"/>
    <p:sldId id="305" r:id="rId9"/>
    <p:sldId id="283" r:id="rId10"/>
    <p:sldId id="298" r:id="rId11"/>
    <p:sldId id="303" r:id="rId12"/>
    <p:sldId id="308" r:id="rId13"/>
    <p:sldId id="299" r:id="rId14"/>
    <p:sldId id="300" r:id="rId15"/>
    <p:sldId id="302" r:id="rId16"/>
    <p:sldId id="307" r:id="rId17"/>
    <p:sldId id="272" r:id="rId18"/>
    <p:sldId id="309" r:id="rId19"/>
    <p:sldId id="301" r:id="rId20"/>
    <p:sldId id="310" r:id="rId21"/>
    <p:sldId id="312" r:id="rId22"/>
    <p:sldId id="311" r:id="rId23"/>
    <p:sldId id="313" r:id="rId24"/>
    <p:sldId id="314" r:id="rId25"/>
    <p:sldId id="315" r:id="rId26"/>
    <p:sldId id="317" r:id="rId27"/>
    <p:sldId id="316" r:id="rId28"/>
    <p:sldId id="318" r:id="rId29"/>
    <p:sldId id="319" r:id="rId30"/>
    <p:sldId id="320" r:id="rId31"/>
    <p:sldId id="322" r:id="rId32"/>
    <p:sldId id="321" r:id="rId33"/>
    <p:sldId id="323" r:id="rId34"/>
    <p:sldId id="325" r:id="rId35"/>
    <p:sldId id="326" r:id="rId36"/>
    <p:sldId id="324" r:id="rId37"/>
    <p:sldId id="32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AF50"/>
    <a:srgbClr val="FFFF66"/>
    <a:srgbClr val="FFECB3"/>
    <a:srgbClr val="189ACE"/>
    <a:srgbClr val="F44336"/>
    <a:srgbClr val="FF5050"/>
    <a:srgbClr val="051E50"/>
    <a:srgbClr val="1976D2"/>
    <a:srgbClr val="1AA7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8536" autoAdjust="0"/>
  </p:normalViewPr>
  <p:slideViewPr>
    <p:cSldViewPr snapToGrid="0">
      <p:cViewPr>
        <p:scale>
          <a:sx n="66" d="100"/>
          <a:sy n="66" d="100"/>
        </p:scale>
        <p:origin x="456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19B5FD-FAF9-4C38-B382-897CE008CE4E}" type="doc">
      <dgm:prSet loTypeId="urn:microsoft.com/office/officeart/2005/8/layout/v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0F7532-ABFA-42D0-B7E0-A179C31EA6D7}">
      <dgm:prSet phldrT="[Text]" custT="1"/>
      <dgm:spPr/>
      <dgm:t>
        <a:bodyPr/>
        <a:lstStyle/>
        <a:p>
          <a:r>
            <a:rPr lang="en-US" sz="2400" dirty="0" smtClean="0"/>
            <a:t>Define purpose and benefits</a:t>
          </a:r>
          <a:endParaRPr lang="en-US" sz="2400" dirty="0"/>
        </a:p>
      </dgm:t>
    </dgm:pt>
    <dgm:pt modelId="{C157D42F-C636-48BD-BEB0-CB1A2C3EDE58}" type="parTrans" cxnId="{0BA20469-E12D-4933-8585-E7D1AA9346C9}">
      <dgm:prSet/>
      <dgm:spPr/>
      <dgm:t>
        <a:bodyPr/>
        <a:lstStyle/>
        <a:p>
          <a:endParaRPr lang="en-US"/>
        </a:p>
      </dgm:t>
    </dgm:pt>
    <dgm:pt modelId="{B236E044-2643-428F-9910-9F5AF46BB5DD}" type="sibTrans" cxnId="{0BA20469-E12D-4933-8585-E7D1AA9346C9}">
      <dgm:prSet/>
      <dgm:spPr/>
      <dgm:t>
        <a:bodyPr/>
        <a:lstStyle/>
        <a:p>
          <a:endParaRPr lang="en-US"/>
        </a:p>
      </dgm:t>
    </dgm:pt>
    <dgm:pt modelId="{9DCB7CE5-2B3A-4E04-B755-EA4A580C1EA7}">
      <dgm:prSet phldrT="[Text]" custT="1"/>
      <dgm:spPr/>
      <dgm:t>
        <a:bodyPr/>
        <a:lstStyle/>
        <a:p>
          <a:r>
            <a:rPr lang="en-US" sz="2400" dirty="0" smtClean="0"/>
            <a:t>Select suitable criteria</a:t>
          </a:r>
          <a:endParaRPr lang="en-US" sz="2400" dirty="0"/>
        </a:p>
      </dgm:t>
    </dgm:pt>
    <dgm:pt modelId="{FEDC32EE-78C7-434D-B2C5-656950281CEE}" type="parTrans" cxnId="{4A4ABB36-7955-4BBC-BC49-4E8167A208A9}">
      <dgm:prSet/>
      <dgm:spPr/>
      <dgm:t>
        <a:bodyPr/>
        <a:lstStyle/>
        <a:p>
          <a:endParaRPr lang="en-US"/>
        </a:p>
      </dgm:t>
    </dgm:pt>
    <dgm:pt modelId="{1A90FE90-D048-4553-9D35-631E28048255}" type="sibTrans" cxnId="{4A4ABB36-7955-4BBC-BC49-4E8167A208A9}">
      <dgm:prSet/>
      <dgm:spPr/>
      <dgm:t>
        <a:bodyPr/>
        <a:lstStyle/>
        <a:p>
          <a:endParaRPr lang="en-US"/>
        </a:p>
      </dgm:t>
    </dgm:pt>
    <dgm:pt modelId="{FB65CAA1-7E57-48A1-BDF9-95924E9BA347}">
      <dgm:prSet phldrT="[Text]" custT="1"/>
      <dgm:spPr/>
      <dgm:t>
        <a:bodyPr/>
        <a:lstStyle/>
        <a:p>
          <a:r>
            <a:rPr lang="en-US" sz="2400" dirty="0" smtClean="0"/>
            <a:t>Choose the appropriate suggestion method</a:t>
          </a:r>
          <a:endParaRPr lang="en-US" sz="2400" dirty="0"/>
        </a:p>
      </dgm:t>
    </dgm:pt>
    <dgm:pt modelId="{832630B8-A3C6-4987-862F-F884FBC5F6CC}" type="parTrans" cxnId="{630ACFE0-9ADC-4687-BC75-784DC63E0E78}">
      <dgm:prSet/>
      <dgm:spPr/>
      <dgm:t>
        <a:bodyPr/>
        <a:lstStyle/>
        <a:p>
          <a:endParaRPr lang="en-US"/>
        </a:p>
      </dgm:t>
    </dgm:pt>
    <dgm:pt modelId="{0D6DCDCC-38EC-4D10-8941-C5997A420D58}" type="sibTrans" cxnId="{630ACFE0-9ADC-4687-BC75-784DC63E0E78}">
      <dgm:prSet/>
      <dgm:spPr/>
      <dgm:t>
        <a:bodyPr/>
        <a:lstStyle/>
        <a:p>
          <a:endParaRPr lang="en-US"/>
        </a:p>
      </dgm:t>
    </dgm:pt>
    <dgm:pt modelId="{741F87A4-E355-4970-B1BB-333DC7C4B860}" type="pres">
      <dgm:prSet presAssocID="{1219B5FD-FAF9-4C38-B382-897CE008CE4E}" presName="outerComposite" presStyleCnt="0">
        <dgm:presLayoutVars>
          <dgm:chMax val="5"/>
          <dgm:dir/>
          <dgm:resizeHandles val="exact"/>
        </dgm:presLayoutVars>
      </dgm:prSet>
      <dgm:spPr/>
    </dgm:pt>
    <dgm:pt modelId="{8E9CE8F8-1BFC-4CD1-8B47-F66AE2DECD95}" type="pres">
      <dgm:prSet presAssocID="{1219B5FD-FAF9-4C38-B382-897CE008CE4E}" presName="dummyMaxCanvas" presStyleCnt="0">
        <dgm:presLayoutVars/>
      </dgm:prSet>
      <dgm:spPr/>
    </dgm:pt>
    <dgm:pt modelId="{53DC1B88-D826-48AA-88C6-E9F5C2AA650B}" type="pres">
      <dgm:prSet presAssocID="{1219B5FD-FAF9-4C38-B382-897CE008CE4E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B8702C-7140-40EF-A7AA-241FFC044924}" type="pres">
      <dgm:prSet presAssocID="{1219B5FD-FAF9-4C38-B382-897CE008CE4E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D8DFFB-B077-4D49-B392-2B3A9296266F}" type="pres">
      <dgm:prSet presAssocID="{1219B5FD-FAF9-4C38-B382-897CE008CE4E}" presName="ThreeNodes_3" presStyleLbl="node1" presStyleIdx="2" presStyleCnt="3" custLinFactNeighborX="234" custLinFactNeighborY="222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B649FF-F524-4E66-86EB-6B3CDF915A08}" type="pres">
      <dgm:prSet presAssocID="{1219B5FD-FAF9-4C38-B382-897CE008CE4E}" presName="ThreeConn_1-2" presStyleLbl="fgAccFollowNode1" presStyleIdx="0" presStyleCnt="2">
        <dgm:presLayoutVars>
          <dgm:bulletEnabled val="1"/>
        </dgm:presLayoutVars>
      </dgm:prSet>
      <dgm:spPr/>
    </dgm:pt>
    <dgm:pt modelId="{CACABF00-BC85-4920-8E79-EBA6D3BF3B41}" type="pres">
      <dgm:prSet presAssocID="{1219B5FD-FAF9-4C38-B382-897CE008CE4E}" presName="ThreeConn_2-3" presStyleLbl="fgAccFollowNode1" presStyleIdx="1" presStyleCnt="2">
        <dgm:presLayoutVars>
          <dgm:bulletEnabled val="1"/>
        </dgm:presLayoutVars>
      </dgm:prSet>
      <dgm:spPr/>
    </dgm:pt>
    <dgm:pt modelId="{975025C6-D61A-447A-B9CA-95708DFFD4B7}" type="pres">
      <dgm:prSet presAssocID="{1219B5FD-FAF9-4C38-B382-897CE008CE4E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37FF88-BE53-41F8-B228-52FC841B0A45}" type="pres">
      <dgm:prSet presAssocID="{1219B5FD-FAF9-4C38-B382-897CE008CE4E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4A826-3E3D-431D-B0D5-F801D5AAB3BB}" type="pres">
      <dgm:prSet presAssocID="{1219B5FD-FAF9-4C38-B382-897CE008CE4E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0ACFE0-9ADC-4687-BC75-784DC63E0E78}" srcId="{1219B5FD-FAF9-4C38-B382-897CE008CE4E}" destId="{FB65CAA1-7E57-48A1-BDF9-95924E9BA347}" srcOrd="2" destOrd="0" parTransId="{832630B8-A3C6-4987-862F-F884FBC5F6CC}" sibTransId="{0D6DCDCC-38EC-4D10-8941-C5997A420D58}"/>
    <dgm:cxn modelId="{B73845DE-B2CC-4294-962C-C37358F613C9}" type="presOf" srcId="{B236E044-2643-428F-9910-9F5AF46BB5DD}" destId="{31B649FF-F524-4E66-86EB-6B3CDF915A08}" srcOrd="0" destOrd="0" presId="urn:microsoft.com/office/officeart/2005/8/layout/vProcess5"/>
    <dgm:cxn modelId="{C4DFD118-75C7-42DF-8D39-17BE6F11D10C}" type="presOf" srcId="{A90F7532-ABFA-42D0-B7E0-A179C31EA6D7}" destId="{975025C6-D61A-447A-B9CA-95708DFFD4B7}" srcOrd="1" destOrd="0" presId="urn:microsoft.com/office/officeart/2005/8/layout/vProcess5"/>
    <dgm:cxn modelId="{0BA20469-E12D-4933-8585-E7D1AA9346C9}" srcId="{1219B5FD-FAF9-4C38-B382-897CE008CE4E}" destId="{A90F7532-ABFA-42D0-B7E0-A179C31EA6D7}" srcOrd="0" destOrd="0" parTransId="{C157D42F-C636-48BD-BEB0-CB1A2C3EDE58}" sibTransId="{B236E044-2643-428F-9910-9F5AF46BB5DD}"/>
    <dgm:cxn modelId="{D86DD1E5-9B00-4445-A7FE-FA8AD5EE5158}" type="presOf" srcId="{FB65CAA1-7E57-48A1-BDF9-95924E9BA347}" destId="{52D4A826-3E3D-431D-B0D5-F801D5AAB3BB}" srcOrd="1" destOrd="0" presId="urn:microsoft.com/office/officeart/2005/8/layout/vProcess5"/>
    <dgm:cxn modelId="{4A4ABB36-7955-4BBC-BC49-4E8167A208A9}" srcId="{1219B5FD-FAF9-4C38-B382-897CE008CE4E}" destId="{9DCB7CE5-2B3A-4E04-B755-EA4A580C1EA7}" srcOrd="1" destOrd="0" parTransId="{FEDC32EE-78C7-434D-B2C5-656950281CEE}" sibTransId="{1A90FE90-D048-4553-9D35-631E28048255}"/>
    <dgm:cxn modelId="{C055F0A1-43CF-4E53-8ADC-2CE0269FED8E}" type="presOf" srcId="{FB65CAA1-7E57-48A1-BDF9-95924E9BA347}" destId="{3FD8DFFB-B077-4D49-B392-2B3A9296266F}" srcOrd="0" destOrd="0" presId="urn:microsoft.com/office/officeart/2005/8/layout/vProcess5"/>
    <dgm:cxn modelId="{3E98EAAF-AA2C-4A92-B692-AFCB7CDBFCF1}" type="presOf" srcId="{A90F7532-ABFA-42D0-B7E0-A179C31EA6D7}" destId="{53DC1B88-D826-48AA-88C6-E9F5C2AA650B}" srcOrd="0" destOrd="0" presId="urn:microsoft.com/office/officeart/2005/8/layout/vProcess5"/>
    <dgm:cxn modelId="{5FECF47D-BBBB-40F1-8D19-8BCC59DBDFEE}" type="presOf" srcId="{1A90FE90-D048-4553-9D35-631E28048255}" destId="{CACABF00-BC85-4920-8E79-EBA6D3BF3B41}" srcOrd="0" destOrd="0" presId="urn:microsoft.com/office/officeart/2005/8/layout/vProcess5"/>
    <dgm:cxn modelId="{BF73F78D-501B-42DB-9451-D1CF26168E60}" type="presOf" srcId="{9DCB7CE5-2B3A-4E04-B755-EA4A580C1EA7}" destId="{C4B8702C-7140-40EF-A7AA-241FFC044924}" srcOrd="0" destOrd="0" presId="urn:microsoft.com/office/officeart/2005/8/layout/vProcess5"/>
    <dgm:cxn modelId="{D7432569-F76A-4F1A-8F1F-4E92A7619D4C}" type="presOf" srcId="{1219B5FD-FAF9-4C38-B382-897CE008CE4E}" destId="{741F87A4-E355-4970-B1BB-333DC7C4B860}" srcOrd="0" destOrd="0" presId="urn:microsoft.com/office/officeart/2005/8/layout/vProcess5"/>
    <dgm:cxn modelId="{A30E562A-CF0B-4401-A261-9CF36F614FBF}" type="presOf" srcId="{9DCB7CE5-2B3A-4E04-B755-EA4A580C1EA7}" destId="{7737FF88-BE53-41F8-B228-52FC841B0A45}" srcOrd="1" destOrd="0" presId="urn:microsoft.com/office/officeart/2005/8/layout/vProcess5"/>
    <dgm:cxn modelId="{0355C885-67FE-4B18-AD8E-303D3DD23C1A}" type="presParOf" srcId="{741F87A4-E355-4970-B1BB-333DC7C4B860}" destId="{8E9CE8F8-1BFC-4CD1-8B47-F66AE2DECD95}" srcOrd="0" destOrd="0" presId="urn:microsoft.com/office/officeart/2005/8/layout/vProcess5"/>
    <dgm:cxn modelId="{C0092CFB-AEC7-41F2-ABCE-65026BCA4681}" type="presParOf" srcId="{741F87A4-E355-4970-B1BB-333DC7C4B860}" destId="{53DC1B88-D826-48AA-88C6-E9F5C2AA650B}" srcOrd="1" destOrd="0" presId="urn:microsoft.com/office/officeart/2005/8/layout/vProcess5"/>
    <dgm:cxn modelId="{B1F09215-5387-461A-A9F7-C4D4D01F767E}" type="presParOf" srcId="{741F87A4-E355-4970-B1BB-333DC7C4B860}" destId="{C4B8702C-7140-40EF-A7AA-241FFC044924}" srcOrd="2" destOrd="0" presId="urn:microsoft.com/office/officeart/2005/8/layout/vProcess5"/>
    <dgm:cxn modelId="{B15D5D2E-E1E6-449B-B1A5-C50E91EC4780}" type="presParOf" srcId="{741F87A4-E355-4970-B1BB-333DC7C4B860}" destId="{3FD8DFFB-B077-4D49-B392-2B3A9296266F}" srcOrd="3" destOrd="0" presId="urn:microsoft.com/office/officeart/2005/8/layout/vProcess5"/>
    <dgm:cxn modelId="{5A8B3E37-96F2-4EE2-8EB3-B8166C5CBE34}" type="presParOf" srcId="{741F87A4-E355-4970-B1BB-333DC7C4B860}" destId="{31B649FF-F524-4E66-86EB-6B3CDF915A08}" srcOrd="4" destOrd="0" presId="urn:microsoft.com/office/officeart/2005/8/layout/vProcess5"/>
    <dgm:cxn modelId="{761C07E4-8A94-4274-BE22-CE89E5E8C85B}" type="presParOf" srcId="{741F87A4-E355-4970-B1BB-333DC7C4B860}" destId="{CACABF00-BC85-4920-8E79-EBA6D3BF3B41}" srcOrd="5" destOrd="0" presId="urn:microsoft.com/office/officeart/2005/8/layout/vProcess5"/>
    <dgm:cxn modelId="{D4B2ACB6-2A17-43F1-B5F7-83F7B137DD0E}" type="presParOf" srcId="{741F87A4-E355-4970-B1BB-333DC7C4B860}" destId="{975025C6-D61A-447A-B9CA-95708DFFD4B7}" srcOrd="6" destOrd="0" presId="urn:microsoft.com/office/officeart/2005/8/layout/vProcess5"/>
    <dgm:cxn modelId="{9C8DD9EC-AA70-4E4B-98C0-799359F97C5E}" type="presParOf" srcId="{741F87A4-E355-4970-B1BB-333DC7C4B860}" destId="{7737FF88-BE53-41F8-B228-52FC841B0A45}" srcOrd="7" destOrd="0" presId="urn:microsoft.com/office/officeart/2005/8/layout/vProcess5"/>
    <dgm:cxn modelId="{77821443-55A2-478F-A4AE-F0C208E18728}" type="presParOf" srcId="{741F87A4-E355-4970-B1BB-333DC7C4B860}" destId="{52D4A826-3E3D-431D-B0D5-F801D5AAB3B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C1B88-D826-48AA-88C6-E9F5C2AA650B}">
      <dsp:nvSpPr>
        <dsp:cNvPr id="0" name=""/>
        <dsp:cNvSpPr/>
      </dsp:nvSpPr>
      <dsp:spPr>
        <a:xfrm>
          <a:off x="0" y="0"/>
          <a:ext cx="6481372" cy="8692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Define purpose and benefits</a:t>
          </a:r>
          <a:endParaRPr lang="en-US" sz="2400" kern="1200" dirty="0"/>
        </a:p>
      </dsp:txBody>
      <dsp:txXfrm>
        <a:off x="25459" y="25459"/>
        <a:ext cx="5543408" cy="818308"/>
      </dsp:txXfrm>
    </dsp:sp>
    <dsp:sp modelId="{C4B8702C-7140-40EF-A7AA-241FFC044924}">
      <dsp:nvSpPr>
        <dsp:cNvPr id="0" name=""/>
        <dsp:cNvSpPr/>
      </dsp:nvSpPr>
      <dsp:spPr>
        <a:xfrm>
          <a:off x="571885" y="1014097"/>
          <a:ext cx="6481372" cy="8692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Select suitable criteria</a:t>
          </a:r>
          <a:endParaRPr lang="en-US" sz="2400" kern="1200" dirty="0"/>
        </a:p>
      </dsp:txBody>
      <dsp:txXfrm>
        <a:off x="597344" y="1039556"/>
        <a:ext cx="5293571" cy="818308"/>
      </dsp:txXfrm>
    </dsp:sp>
    <dsp:sp modelId="{3FD8DFFB-B077-4D49-B392-2B3A9296266F}">
      <dsp:nvSpPr>
        <dsp:cNvPr id="0" name=""/>
        <dsp:cNvSpPr/>
      </dsp:nvSpPr>
      <dsp:spPr>
        <a:xfrm>
          <a:off x="1143771" y="2028195"/>
          <a:ext cx="6481372" cy="8692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Choose the appropriate suggestion method</a:t>
          </a:r>
          <a:endParaRPr lang="en-US" sz="2400" kern="1200" dirty="0"/>
        </a:p>
      </dsp:txBody>
      <dsp:txXfrm>
        <a:off x="1169230" y="2053654"/>
        <a:ext cx="5293571" cy="818308"/>
      </dsp:txXfrm>
    </dsp:sp>
    <dsp:sp modelId="{31B649FF-F524-4E66-86EB-6B3CDF915A08}">
      <dsp:nvSpPr>
        <dsp:cNvPr id="0" name=""/>
        <dsp:cNvSpPr/>
      </dsp:nvSpPr>
      <dsp:spPr>
        <a:xfrm>
          <a:off x="5916375" y="659163"/>
          <a:ext cx="564997" cy="56499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6043499" y="659163"/>
        <a:ext cx="310749" cy="425160"/>
      </dsp:txXfrm>
    </dsp:sp>
    <dsp:sp modelId="{CACABF00-BC85-4920-8E79-EBA6D3BF3B41}">
      <dsp:nvSpPr>
        <dsp:cNvPr id="0" name=""/>
        <dsp:cNvSpPr/>
      </dsp:nvSpPr>
      <dsp:spPr>
        <a:xfrm>
          <a:off x="6488260" y="1667466"/>
          <a:ext cx="564997" cy="56499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6615384" y="1667466"/>
        <a:ext cx="310749" cy="425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D41C0-5FB7-46ED-BDD0-72FFC7B19439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5B462-A882-442D-9BAA-ACDD34FD9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95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5B462-A882-442D-9BAA-ACDD34FD9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40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5B462-A882-442D-9BAA-ACDD34FD98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65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5B462-A882-442D-9BAA-ACDD34FD98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35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5B462-A882-442D-9BAA-ACDD34FD98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37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5B462-A882-442D-9BAA-ACDD34FD98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75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5B462-A882-442D-9BAA-ACDD34FD98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65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đánh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cv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KPIs.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mỗi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đ</a:t>
            </a:r>
            <a:r>
              <a:rPr lang="vi-V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ượ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vi-V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5B462-A882-442D-9BAA-ACDD34FD98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76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5B462-A882-442D-9BAA-ACDD34FD98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5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5B462-A882-442D-9BAA-ACDD34FD98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 lập &amp; phân công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công việc nhanh chóng</a:t>
            </a:r>
          </a:p>
          <a:p>
            <a:r>
              <a:rPr lang="vi-V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 dõi &amp; giám sát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tiến độ chính xác, kịp thời</a:t>
            </a:r>
          </a:p>
          <a:p>
            <a:r>
              <a:rPr lang="vi-V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Báo cáo &amp; tối ưu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hiệu suất làm việc của nhân viên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mọi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lúc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mọi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nơi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miễn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</a:t>
            </a:r>
            <a:endParaRPr lang="vi-V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5B462-A882-442D-9BAA-ACDD34FD98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4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Thoả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5B462-A882-442D-9BAA-ACDD34FD98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56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Thoả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5B462-A882-442D-9BAA-ACDD34FD98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55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tasks</a:t>
            </a:r>
          </a:p>
          <a:p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phòng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5B462-A882-442D-9BAA-ACDD34FD98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64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chóng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Phân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mọi</a:t>
            </a:r>
            <a:r>
              <a:rPr lang="en-US" baseline="0" dirty="0" smtClean="0"/>
              <a:t> Salesman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Salesman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, hay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Salesman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5B462-A882-442D-9BAA-ACDD34FD98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22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5B462-A882-442D-9BAA-ACDD34FD98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14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5B462-A882-442D-9BAA-ACDD34FD98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3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5B462-A882-442D-9BAA-ACDD34FD98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77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C2044E5-A60B-4A46-95E9-747EF9801B51}" type="datetime1">
              <a:rPr lang="vi-VN" smtClean="0"/>
              <a:pPr/>
              <a:t>05/06/2021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Sales Manage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0222DCFD-C87C-4A89-B242-DF869BD8787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9177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1039-CEBA-4F59-8817-37582194AFED}" type="datetime1">
              <a:rPr lang="vi-VN" smtClean="0"/>
              <a:t>05/06/2021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Sales Manage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465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38D64-90F2-4A86-8338-1E450F426E8F}" type="datetime1">
              <a:rPr lang="vi-VN" smtClean="0"/>
              <a:t>05/06/2021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Sales Manage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724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29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9D57DF-1A40-4761-8359-E9A28A4BDC48}" type="datetime1">
              <a:rPr lang="vi-VN" smtClean="0"/>
              <a:pPr/>
              <a:t>05/06/2021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Sales Manage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222DCFD-C87C-4A89-B242-DF869BD878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9154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fld id="{47EA49E8-E2D5-45FA-9992-23007079EAF8}" type="datetime1">
              <a:rPr lang="vi-VN" smtClean="0"/>
              <a:pPr lvl="1"/>
              <a:t>05/06/2021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Sales Manage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0222DCFD-C87C-4A89-B242-DF869BD8787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2153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7A479-8083-4624-8A57-35A1644DC522}" type="datetime1">
              <a:rPr lang="vi-VN" smtClean="0"/>
              <a:t>05/06/2021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Sales Manage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155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37ED0-F48E-4804-B1E8-02A9331FEE8B}" type="datetime1">
              <a:rPr lang="vi-VN" smtClean="0"/>
              <a:t>05/06/2021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Sales Manage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9069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087-9F87-4A8C-AACE-FE9EC0D71665}" type="datetime1">
              <a:rPr lang="vi-VN" smtClean="0"/>
              <a:t>05/06/2021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Sales Manage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833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D74F6-8C7B-4485-A6C6-2F58C9F9D761}" type="datetime1">
              <a:rPr lang="vi-VN" smtClean="0"/>
              <a:t>05/06/2021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Sales Manage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9303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63DAF32-0982-437C-BC84-B433BB7A4312}" type="datetime1">
              <a:rPr lang="vi-VN" smtClean="0"/>
              <a:pPr/>
              <a:t>05/06/2021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Sales Manage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222DCFD-C87C-4A89-B242-DF869BD878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57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A0741-793C-4A62-9742-FF3B5B3D11C2}" type="datetime1">
              <a:rPr lang="vi-VN" smtClean="0"/>
              <a:t>05/06/2021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Sales Manage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2962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497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51280"/>
            <a:ext cx="10058400" cy="45178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6AC5926-805D-4FEC-BB7F-C6E97803FEAE}" type="datetime1">
              <a:rPr lang="vi-VN" smtClean="0"/>
              <a:pPr/>
              <a:t>05/06/2021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Sales Manage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fld id="{0222DCFD-C87C-4A89-B242-DF869BD8787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1282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4844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microsoft.com/office/2007/relationships/hdphoto" Target="../media/hdphoto4.wdp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microsoft.com/office/2007/relationships/hdphoto" Target="../media/hdphoto8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" b="26475"/>
          <a:stretch/>
        </p:blipFill>
        <p:spPr>
          <a:xfrm>
            <a:off x="8909084" y="347464"/>
            <a:ext cx="2696059" cy="822960"/>
          </a:xfrm>
          <a:prstGeom prst="rect">
            <a:avLst/>
          </a:prstGeom>
        </p:spPr>
      </p:pic>
      <p:pic>
        <p:nvPicPr>
          <p:cNvPr id="2050" name="Picture 2" descr="Home - Đại học FPT Đà Nẵ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89" y="349870"/>
            <a:ext cx="2743200" cy="81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097280" y="1168017"/>
            <a:ext cx="10058400" cy="3178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4500" i="1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Capstone Project:</a:t>
            </a:r>
          </a:p>
          <a:p>
            <a:r>
              <a:rPr lang="en-US" sz="7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Sales Management System </a:t>
            </a:r>
            <a:r>
              <a:rPr lang="en-US" sz="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Major Education</a:t>
            </a:r>
            <a:endParaRPr 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97280" y="4532243"/>
            <a:ext cx="10058400" cy="1709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lang="en-GB" sz="3000" b="1" smtClean="0"/>
              <a:t>GSP21SE12</a:t>
            </a:r>
          </a:p>
          <a:p>
            <a:pPr algn="ctr">
              <a:spcBef>
                <a:spcPts val="600"/>
              </a:spcBef>
              <a:spcAft>
                <a:spcPts val="0"/>
              </a:spcAft>
            </a:pPr>
            <a:endParaRPr lang="en-GB" sz="2200" smtClean="0">
              <a:latin typeface="+mn-lt"/>
            </a:endParaRPr>
          </a:p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lang="en-GB" smtClean="0">
                <a:latin typeface="+mn-lt"/>
              </a:rPr>
              <a:t>Mr. Lai duc hung (Instructor)</a:t>
            </a:r>
            <a:endParaRPr lang="en-US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084" y="347464"/>
            <a:ext cx="2700528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820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590261"/>
            <a:ext cx="10058400" cy="4278833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chemeClr val="accent2">
                  <a:lumMod val="75000"/>
                </a:schemeClr>
              </a:buClr>
              <a:buFont typeface="+mj-lt"/>
              <a:buAutoNum type="arabicParenR"/>
            </a:pPr>
            <a:endParaRPr lang="en-US" sz="2400" dirty="0" smtClean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chemeClr val="accent2">
                  <a:lumMod val="75000"/>
                </a:schemeClr>
              </a:buClr>
              <a:buFont typeface="+mj-lt"/>
              <a:buAutoNum type="arabicParenR"/>
            </a:pP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57893-F5B4-4211-B2F5-42F77D13628E}" type="datetime1">
              <a:rPr lang="vi-VN" smtClean="0"/>
              <a:t>05/06/2021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10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2992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rgbClr val="FFFF66"/>
                </a:solidFill>
              </a:rPr>
              <a:t>02</a:t>
            </a:r>
            <a:r>
              <a:rPr lang="en-US" sz="6000" b="1" dirty="0" smtClean="0">
                <a:solidFill>
                  <a:srgbClr val="0070C0"/>
                </a:solidFill>
              </a:rPr>
              <a:t> </a:t>
            </a:r>
            <a:r>
              <a:rPr lang="en-US" sz="6000" b="1" dirty="0" smtClean="0"/>
              <a:t>Our Approach</a:t>
            </a:r>
            <a:endParaRPr lang="en-US" sz="6000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107103" y="1417369"/>
            <a:ext cx="9418657" cy="44285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Context:</a:t>
            </a: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690563" indent="-354013">
              <a:lnSpc>
                <a:spcPct val="100000"/>
              </a:lnSpc>
              <a:spcBef>
                <a:spcPts val="600"/>
              </a:spcBef>
              <a:spcAft>
                <a:spcPts val="24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1011809" y="5217168"/>
            <a:ext cx="1877437" cy="748660"/>
            <a:chOff x="3384950" y="4893416"/>
            <a:chExt cx="1877437" cy="748660"/>
          </a:xfrm>
        </p:grpSpPr>
        <p:sp>
          <p:nvSpPr>
            <p:cNvPr id="13" name="TextBox 12"/>
            <p:cNvSpPr txBox="1"/>
            <p:nvPr/>
          </p:nvSpPr>
          <p:spPr>
            <a:xfrm>
              <a:off x="3766818" y="4893416"/>
              <a:ext cx="111370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/>
                <a:t>Mr. Tien</a:t>
              </a:r>
              <a:endParaRPr lang="en-US" sz="2200" i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84950" y="5211189"/>
              <a:ext cx="18774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/>
                <a:t>Sales Manager</a:t>
              </a:r>
              <a:endParaRPr lang="en-US" sz="2200" i="1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938966" y="1285833"/>
            <a:ext cx="4352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/>
              <a:t>Make a plan, choose target</a:t>
            </a:r>
          </a:p>
          <a:p>
            <a:r>
              <a:rPr lang="en-US" sz="2200" i="1" dirty="0" smtClean="0"/>
              <a:t>customers for Sales period </a:t>
            </a:r>
            <a:r>
              <a:rPr lang="en-US" sz="2200" b="1" i="1" dirty="0" smtClean="0">
                <a:solidFill>
                  <a:srgbClr val="FFFF66"/>
                </a:solidFill>
              </a:rPr>
              <a:t>efficiently</a:t>
            </a:r>
            <a:endParaRPr lang="en-US" sz="2200" b="1" i="1" dirty="0">
              <a:solidFill>
                <a:srgbClr val="FFFF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38966" y="2188261"/>
            <a:ext cx="44547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/>
              <a:t>Assign tasks for Salesmen </a:t>
            </a:r>
            <a:r>
              <a:rPr lang="en-US" sz="2200" b="1" i="1" dirty="0" smtClean="0">
                <a:solidFill>
                  <a:srgbClr val="FFFF66"/>
                </a:solidFill>
              </a:rPr>
              <a:t>reasonably</a:t>
            </a:r>
          </a:p>
          <a:p>
            <a:r>
              <a:rPr lang="en-US" sz="2200" i="1" dirty="0" smtClean="0"/>
              <a:t>&amp; monitor progress</a:t>
            </a:r>
            <a:r>
              <a:rPr lang="en-US" sz="2200" i="1" dirty="0">
                <a:solidFill>
                  <a:srgbClr val="FFFF66"/>
                </a:solidFill>
              </a:rPr>
              <a:t> </a:t>
            </a:r>
            <a:r>
              <a:rPr lang="en-US" sz="2200" b="1" i="1" dirty="0">
                <a:solidFill>
                  <a:srgbClr val="FFFF66"/>
                </a:solidFill>
              </a:rPr>
              <a:t>easily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38966" y="4122562"/>
            <a:ext cx="42403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err="1" smtClean="0"/>
              <a:t>Statisticize</a:t>
            </a:r>
            <a:r>
              <a:rPr lang="en-US" sz="2200" i="1" dirty="0" smtClean="0"/>
              <a:t> sales figures &amp; customer</a:t>
            </a:r>
          </a:p>
          <a:p>
            <a:r>
              <a:rPr lang="en-US" sz="2200" i="1" dirty="0"/>
              <a:t>segments </a:t>
            </a:r>
            <a:r>
              <a:rPr lang="en-US" sz="2200" b="1" i="1" dirty="0" smtClean="0">
                <a:solidFill>
                  <a:srgbClr val="FFFF66"/>
                </a:solidFill>
              </a:rPr>
              <a:t>visually</a:t>
            </a:r>
            <a:endParaRPr lang="en-US" sz="2200" b="1" i="1" dirty="0">
              <a:solidFill>
                <a:srgbClr val="FFFF6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38221" y="3107788"/>
            <a:ext cx="38440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/>
              <a:t>Evaluate Salesman performance</a:t>
            </a:r>
          </a:p>
          <a:p>
            <a:r>
              <a:rPr lang="en-US" sz="2200" b="1" i="1" dirty="0" smtClean="0">
                <a:solidFill>
                  <a:srgbClr val="FFFF66"/>
                </a:solidFill>
              </a:rPr>
              <a:t>automatically</a:t>
            </a:r>
            <a:endParaRPr lang="en-US" sz="2200" b="1" i="1" dirty="0">
              <a:solidFill>
                <a:srgbClr val="FFFF66"/>
              </a:solidFill>
            </a:endParaRPr>
          </a:p>
        </p:txBody>
      </p:sp>
      <p:sp>
        <p:nvSpPr>
          <p:cNvPr id="2" name="Cloud Callout 1"/>
          <p:cNvSpPr/>
          <p:nvPr/>
        </p:nvSpPr>
        <p:spPr>
          <a:xfrm>
            <a:off x="2726193" y="1319206"/>
            <a:ext cx="2973368" cy="1916121"/>
          </a:xfrm>
          <a:prstGeom prst="cloudCallout">
            <a:avLst>
              <a:gd name="adj1" fmla="val -57290"/>
              <a:gd name="adj2" fmla="val 43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Process Automation - Regression Testing Icon, HD Png Download - kind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9" t="6367" r="10314" b="6393"/>
          <a:stretch/>
        </p:blipFill>
        <p:spPr bwMode="auto">
          <a:xfrm>
            <a:off x="3346525" y="1591063"/>
            <a:ext cx="1732704" cy="130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ree Icon | Smile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853" y="1343895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Free Icon | Smile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853" y="225070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Free Icon | Smile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851" y="3222396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Free Icon | Smile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851" y="4180849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ight Arrow 41"/>
          <p:cNvSpPr/>
          <p:nvPr/>
        </p:nvSpPr>
        <p:spPr>
          <a:xfrm>
            <a:off x="4578706" y="5460436"/>
            <a:ext cx="843280" cy="377371"/>
          </a:xfrm>
          <a:prstGeom prst="rightArrow">
            <a:avLst>
              <a:gd name="adj1" fmla="val 50000"/>
              <a:gd name="adj2" fmla="val 71927"/>
            </a:avLst>
          </a:prstGeom>
          <a:solidFill>
            <a:srgbClr val="FFECB3"/>
          </a:solidFill>
          <a:ln>
            <a:solidFill>
              <a:srgbClr val="FFE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921689" y="5192185"/>
            <a:ext cx="58953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/>
              <a:t>Save time, minimize </a:t>
            </a:r>
            <a:r>
              <a:rPr lang="en-US" sz="2200" i="1" dirty="0" smtClean="0"/>
              <a:t>errors &amp; handle arising timely</a:t>
            </a:r>
            <a:endParaRPr lang="en-US" sz="2200" i="1" dirty="0"/>
          </a:p>
        </p:txBody>
      </p:sp>
      <p:sp>
        <p:nvSpPr>
          <p:cNvPr id="4" name="Left Brace 3"/>
          <p:cNvSpPr/>
          <p:nvPr/>
        </p:nvSpPr>
        <p:spPr>
          <a:xfrm>
            <a:off x="5678448" y="5194462"/>
            <a:ext cx="275965" cy="914400"/>
          </a:xfrm>
          <a:prstGeom prst="leftBrace">
            <a:avLst>
              <a:gd name="adj1" fmla="val 37786"/>
              <a:gd name="adj2" fmla="val 50000"/>
            </a:avLst>
          </a:prstGeom>
          <a:ln w="38100">
            <a:solidFill>
              <a:srgbClr val="FFEC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921689" y="5677975"/>
            <a:ext cx="4525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/>
              <a:t>Satisfy business </a:t>
            </a:r>
            <a:r>
              <a:rPr lang="en-US" sz="2200" i="1" dirty="0" smtClean="0"/>
              <a:t>policies and processes</a:t>
            </a:r>
            <a:endParaRPr lang="en-US" sz="2200" i="1" dirty="0"/>
          </a:p>
        </p:txBody>
      </p:sp>
      <p:pic>
        <p:nvPicPr>
          <p:cNvPr id="2050" name="Picture 2" descr="File:Thinking Cartoon Businessman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96" y="2186738"/>
            <a:ext cx="1554480" cy="302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90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590261"/>
            <a:ext cx="10058400" cy="4278833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chemeClr val="accent2">
                  <a:lumMod val="75000"/>
                </a:schemeClr>
              </a:buClr>
              <a:buFont typeface="+mj-lt"/>
              <a:buAutoNum type="arabicParenR"/>
            </a:pPr>
            <a:endParaRPr lang="en-US" sz="2400" dirty="0" smtClean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chemeClr val="accent2">
                  <a:lumMod val="75000"/>
                </a:schemeClr>
              </a:buClr>
              <a:buFont typeface="+mj-lt"/>
              <a:buAutoNum type="arabicParenR"/>
            </a:pP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57893-F5B4-4211-B2F5-42F77D13628E}" type="datetime1">
              <a:rPr lang="vi-VN" smtClean="0"/>
              <a:t>05/06/2021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11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2992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rgbClr val="FFFF66"/>
                </a:solidFill>
              </a:rPr>
              <a:t>02</a:t>
            </a:r>
            <a:r>
              <a:rPr lang="en-US" sz="6000" b="1" dirty="0" smtClean="0">
                <a:solidFill>
                  <a:srgbClr val="0070C0"/>
                </a:solidFill>
              </a:rPr>
              <a:t> </a:t>
            </a:r>
            <a:r>
              <a:rPr lang="en-US" sz="6000" b="1" dirty="0" smtClean="0"/>
              <a:t>Our Approach</a:t>
            </a:r>
            <a:endParaRPr lang="en-US" sz="6000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107103" y="1417369"/>
            <a:ext cx="9418657" cy="44285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Context:</a:t>
            </a: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690563" indent="-354013">
              <a:lnSpc>
                <a:spcPct val="100000"/>
              </a:lnSpc>
              <a:spcBef>
                <a:spcPts val="600"/>
              </a:spcBef>
              <a:spcAft>
                <a:spcPts val="24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1011809" y="5217168"/>
            <a:ext cx="1877437" cy="748660"/>
            <a:chOff x="3384950" y="4893416"/>
            <a:chExt cx="1877437" cy="748660"/>
          </a:xfrm>
        </p:grpSpPr>
        <p:sp>
          <p:nvSpPr>
            <p:cNvPr id="13" name="TextBox 12"/>
            <p:cNvSpPr txBox="1"/>
            <p:nvPr/>
          </p:nvSpPr>
          <p:spPr>
            <a:xfrm>
              <a:off x="3766818" y="4893416"/>
              <a:ext cx="111370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/>
                <a:t>Mr. Tien</a:t>
              </a:r>
              <a:endParaRPr lang="en-US" sz="2200" i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84950" y="5211189"/>
              <a:ext cx="18774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/>
                <a:t>Sales Manager</a:t>
              </a:r>
              <a:endParaRPr lang="en-US" sz="2200" i="1" dirty="0"/>
            </a:p>
          </p:txBody>
        </p:sp>
      </p:grpSp>
      <p:sp>
        <p:nvSpPr>
          <p:cNvPr id="2" name="Cloud Callout 1"/>
          <p:cNvSpPr/>
          <p:nvPr/>
        </p:nvSpPr>
        <p:spPr>
          <a:xfrm>
            <a:off x="3569551" y="1690287"/>
            <a:ext cx="5865744" cy="2597233"/>
          </a:xfrm>
          <a:prstGeom prst="cloudCallout">
            <a:avLst>
              <a:gd name="adj1" fmla="val -66002"/>
              <a:gd name="adj2" fmla="val -167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396" y1="96580" x2="36923" y2="96580"/>
                        <a14:foregroundMark x1="62088" y1="97346" x2="98132" y2="98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520" y="2155302"/>
            <a:ext cx="1371600" cy="295270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50" y="2778548"/>
            <a:ext cx="3311144" cy="10090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2455" y="2155302"/>
            <a:ext cx="4679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Sales Management System for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1949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87099"/>
            <a:ext cx="10058400" cy="2650029"/>
          </a:xfrm>
        </p:spPr>
        <p:txBody>
          <a:bodyPr>
            <a:normAutofit/>
          </a:bodyPr>
          <a:lstStyle/>
          <a:p>
            <a:pPr algn="ctr"/>
            <a:r>
              <a:rPr lang="en-US" sz="11500" b="1" dirty="0" smtClean="0">
                <a:latin typeface="+mn-lt"/>
              </a:rPr>
              <a:t>Feature 1</a:t>
            </a:r>
            <a:endParaRPr lang="en-US" sz="1150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653246"/>
            <a:ext cx="10058400" cy="1953042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+mn-lt"/>
              </a:rPr>
              <a:t>Definition of Tasks</a:t>
            </a:r>
            <a:endParaRPr lang="en-US" sz="4400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A49E8-E2D5-45FA-9992-23007079EAF8}" type="datetime1">
              <a:rPr lang="vi-VN" smtClean="0"/>
              <a:t>05/06/2021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321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57893-F5B4-4211-B2F5-42F77D13628E}" type="datetime1">
              <a:rPr lang="vi-VN" smtClean="0"/>
              <a:t>05/06/2021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13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2992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rgbClr val="FFFF66"/>
                </a:solidFill>
              </a:rPr>
              <a:t>02</a:t>
            </a:r>
            <a:r>
              <a:rPr lang="en-US" sz="6000" b="1" dirty="0" smtClean="0">
                <a:solidFill>
                  <a:srgbClr val="0070C0"/>
                </a:solidFill>
              </a:rPr>
              <a:t> </a:t>
            </a:r>
            <a:r>
              <a:rPr lang="en-US" sz="6000" b="1" dirty="0" smtClean="0"/>
              <a:t>Our Approach</a:t>
            </a:r>
            <a:endParaRPr lang="en-US" sz="60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4450506" y="1933737"/>
            <a:ext cx="1721305" cy="1701933"/>
            <a:chOff x="4450506" y="1933737"/>
            <a:chExt cx="1721305" cy="1701933"/>
          </a:xfrm>
        </p:grpSpPr>
        <p:pic>
          <p:nvPicPr>
            <p:cNvPr id="52" name="school" descr="School Icon, School, School Icons, Vector PNG and Vector with Transparent  Background for Free Download"/>
            <p:cNvPicPr>
              <a:picLocks noChangeAspect="1" noChangeArrowheads="1"/>
            </p:cNvPicPr>
            <p:nvPr/>
          </p:nvPicPr>
          <p:blipFill rotWithShape="1"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58" b="83212" l="9246" r="8953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82" t="15026" r="10204" b="16898"/>
            <a:stretch/>
          </p:blipFill>
          <p:spPr bwMode="auto">
            <a:xfrm>
              <a:off x="4626852" y="1933737"/>
              <a:ext cx="1362417" cy="1164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8" name="Picture 10" descr="bắp rang bơ, nguyên liệu làm bắp rang bơ , máy làm bắp rang bơ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1731" y="2649639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4450506" y="3204783"/>
              <a:ext cx="172130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i="1" dirty="0" err="1" smtClean="0"/>
                <a:t>Đang</a:t>
              </a:r>
              <a:r>
                <a:rPr lang="en-US" sz="2200" i="1" dirty="0" smtClean="0"/>
                <a:t> </a:t>
              </a:r>
              <a:r>
                <a:rPr lang="en-US" sz="2200" i="1" dirty="0" err="1" smtClean="0"/>
                <a:t>hợp</a:t>
              </a:r>
              <a:r>
                <a:rPr lang="en-US" sz="2200" i="1" dirty="0" smtClean="0"/>
                <a:t> </a:t>
              </a:r>
              <a:r>
                <a:rPr lang="en-US" sz="2200" i="1" dirty="0" err="1" smtClean="0"/>
                <a:t>tác</a:t>
              </a:r>
              <a:endParaRPr lang="en-US" sz="2200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51413" y="4155341"/>
            <a:ext cx="1787198" cy="1689215"/>
            <a:chOff x="4099931" y="3840259"/>
            <a:chExt cx="1787198" cy="1689215"/>
          </a:xfrm>
        </p:grpSpPr>
        <p:pic>
          <p:nvPicPr>
            <p:cNvPr id="53" name="school" descr="School Icon, School, School Icons, Vector PNG and Vector with Transparent  Background for Free Download"/>
            <p:cNvPicPr>
              <a:picLocks noChangeAspect="1" noChangeArrowheads="1"/>
            </p:cNvPicPr>
            <p:nvPr/>
          </p:nvPicPr>
          <p:blipFill rotWithShape="1"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58" b="83212" l="9246" r="8953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82" t="15026" r="10204" b="16898"/>
            <a:stretch/>
          </p:blipFill>
          <p:spPr bwMode="auto">
            <a:xfrm>
              <a:off x="4276170" y="3840259"/>
              <a:ext cx="1362417" cy="1164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Star icon PNG and SVG Vector Free Downloa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7049" y="4578556"/>
              <a:ext cx="640080" cy="61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/>
            <p:cNvSpPr txBox="1"/>
            <p:nvPr/>
          </p:nvSpPr>
          <p:spPr>
            <a:xfrm>
              <a:off x="4099931" y="5098587"/>
              <a:ext cx="17148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i="1" dirty="0" err="1" smtClean="0"/>
                <a:t>Chưa</a:t>
              </a:r>
              <a:r>
                <a:rPr lang="en-US" sz="2200" i="1" dirty="0" smtClean="0"/>
                <a:t> </a:t>
              </a:r>
              <a:r>
                <a:rPr lang="en-US" sz="2200" i="1" dirty="0" err="1" smtClean="0"/>
                <a:t>hợp</a:t>
              </a:r>
              <a:r>
                <a:rPr lang="en-US" sz="2200" i="1" dirty="0" smtClean="0"/>
                <a:t> </a:t>
              </a:r>
              <a:r>
                <a:rPr lang="en-US" sz="2200" i="1" dirty="0" err="1" smtClean="0"/>
                <a:t>tác</a:t>
              </a:r>
              <a:endParaRPr lang="en-US" sz="2200" i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189916" y="1933737"/>
            <a:ext cx="2124829" cy="640080"/>
            <a:chOff x="7590706" y="1982701"/>
            <a:chExt cx="2124829" cy="640080"/>
          </a:xfrm>
        </p:grpSpPr>
        <p:sp>
          <p:nvSpPr>
            <p:cNvPr id="56" name="TextBox 55"/>
            <p:cNvSpPr txBox="1"/>
            <p:nvPr/>
          </p:nvSpPr>
          <p:spPr>
            <a:xfrm>
              <a:off x="8437620" y="2129482"/>
              <a:ext cx="12779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i="1" dirty="0" err="1" smtClean="0"/>
                <a:t>Chăm</a:t>
              </a:r>
              <a:r>
                <a:rPr lang="en-US" sz="2200" i="1" dirty="0" smtClean="0"/>
                <a:t> </a:t>
              </a:r>
              <a:r>
                <a:rPr lang="en-US" sz="2200" i="1" dirty="0" err="1" smtClean="0"/>
                <a:t>sóc</a:t>
              </a:r>
              <a:endParaRPr lang="en-US" sz="2200" i="1" dirty="0"/>
            </a:p>
          </p:txBody>
        </p:sp>
        <p:pic>
          <p:nvPicPr>
            <p:cNvPr id="7180" name="Picture 12" descr="Handle with care Logo Vector (.SVG) Free Download"/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0706" y="1982701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8235636" y="2661290"/>
            <a:ext cx="2790906" cy="725787"/>
            <a:chOff x="7636426" y="2883523"/>
            <a:chExt cx="2790906" cy="725787"/>
          </a:xfrm>
        </p:grpSpPr>
        <p:sp>
          <p:nvSpPr>
            <p:cNvPr id="57" name="TextBox 56"/>
            <p:cNvSpPr txBox="1"/>
            <p:nvPr/>
          </p:nvSpPr>
          <p:spPr>
            <a:xfrm>
              <a:off x="8437620" y="3016835"/>
              <a:ext cx="19897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i="1" dirty="0" err="1" smtClean="0"/>
                <a:t>Tái</a:t>
              </a:r>
              <a:r>
                <a:rPr lang="en-US" sz="2200" i="1" dirty="0" smtClean="0"/>
                <a:t> </a:t>
              </a:r>
              <a:r>
                <a:rPr lang="en-US" sz="2200" i="1" dirty="0" err="1" smtClean="0"/>
                <a:t>ký</a:t>
              </a:r>
              <a:r>
                <a:rPr lang="en-US" sz="2200" i="1" dirty="0" smtClean="0"/>
                <a:t> </a:t>
              </a:r>
              <a:r>
                <a:rPr lang="en-US" sz="2200" i="1" dirty="0" err="1" smtClean="0"/>
                <a:t>hợp</a:t>
              </a:r>
              <a:r>
                <a:rPr lang="en-US" sz="2200" i="1" dirty="0" smtClean="0"/>
                <a:t> </a:t>
              </a:r>
              <a:r>
                <a:rPr lang="en-US" sz="2200" i="1" dirty="0" err="1" smtClean="0"/>
                <a:t>đồng</a:t>
              </a:r>
              <a:endParaRPr lang="en-US" sz="2200" i="1" dirty="0"/>
            </a:p>
          </p:txBody>
        </p:sp>
        <p:pic>
          <p:nvPicPr>
            <p:cNvPr id="7182" name="Picture 14" descr="Loop icon - Free download on Iconfinder"/>
            <p:cNvPicPr>
              <a:picLocks noChangeAspect="1" noChangeArrowheads="1"/>
            </p:cNvPicPr>
            <p:nvPr/>
          </p:nvPicPr>
          <p:blipFill rotWithShape="1"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10" t="6075" r="16732" b="6009"/>
            <a:stretch/>
          </p:blipFill>
          <p:spPr bwMode="auto">
            <a:xfrm>
              <a:off x="7636426" y="2883523"/>
              <a:ext cx="548640" cy="725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8235636" y="3518733"/>
            <a:ext cx="2920044" cy="640080"/>
            <a:chOff x="7636426" y="3884464"/>
            <a:chExt cx="2920044" cy="640080"/>
          </a:xfrm>
        </p:grpSpPr>
        <p:sp>
          <p:nvSpPr>
            <p:cNvPr id="58" name="TextBox 57"/>
            <p:cNvSpPr txBox="1"/>
            <p:nvPr/>
          </p:nvSpPr>
          <p:spPr>
            <a:xfrm>
              <a:off x="8437620" y="4027504"/>
              <a:ext cx="21188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i="1" dirty="0" err="1" smtClean="0"/>
                <a:t>Ký</a:t>
              </a:r>
              <a:r>
                <a:rPr lang="en-US" sz="2200" i="1" dirty="0" smtClean="0"/>
                <a:t> </a:t>
              </a:r>
              <a:r>
                <a:rPr lang="en-US" sz="2200" i="1" dirty="0" err="1" smtClean="0"/>
                <a:t>mới</a:t>
              </a:r>
              <a:r>
                <a:rPr lang="en-US" sz="2200" i="1" dirty="0" smtClean="0"/>
                <a:t> </a:t>
              </a:r>
              <a:r>
                <a:rPr lang="en-US" sz="2200" i="1" dirty="0" err="1" smtClean="0"/>
                <a:t>hợp</a:t>
              </a:r>
              <a:r>
                <a:rPr lang="en-US" sz="2200" i="1" dirty="0" smtClean="0"/>
                <a:t> </a:t>
              </a:r>
              <a:r>
                <a:rPr lang="en-US" sz="2200" i="1" dirty="0" err="1"/>
                <a:t>đồng</a:t>
              </a:r>
              <a:endParaRPr lang="en-US" sz="2200" i="1" dirty="0"/>
            </a:p>
          </p:txBody>
        </p:sp>
        <p:pic>
          <p:nvPicPr>
            <p:cNvPr id="7184" name="Picture 16" descr="Signing the contract - Free business icons"/>
            <p:cNvPicPr>
              <a:picLocks noChangeAspect="1" noChangeArrowheads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6426" y="388446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8235636" y="4947463"/>
            <a:ext cx="2079109" cy="640080"/>
            <a:chOff x="7636426" y="5070563"/>
            <a:chExt cx="2079109" cy="640080"/>
          </a:xfrm>
        </p:grpSpPr>
        <p:pic>
          <p:nvPicPr>
            <p:cNvPr id="61" name="Picture 16" descr="Signing the contract - Free business icons"/>
            <p:cNvPicPr>
              <a:picLocks noChangeAspect="1" noChangeArrowheads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6426" y="5070563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/>
            <p:cNvSpPr txBox="1"/>
            <p:nvPr/>
          </p:nvSpPr>
          <p:spPr>
            <a:xfrm>
              <a:off x="8440827" y="5175159"/>
              <a:ext cx="12747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i="1" dirty="0" smtClean="0"/>
                <a:t>Sales </a:t>
              </a:r>
              <a:r>
                <a:rPr lang="en-US" sz="2200" i="1" dirty="0" err="1" smtClean="0"/>
                <a:t>mới</a:t>
              </a:r>
              <a:endParaRPr lang="en-US" sz="2200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45672" y="3024183"/>
            <a:ext cx="904187" cy="1711384"/>
            <a:chOff x="1420006" y="2748480"/>
            <a:chExt cx="904187" cy="1711384"/>
          </a:xfrm>
        </p:grpSpPr>
        <p:sp>
          <p:nvSpPr>
            <p:cNvPr id="51" name="TextBox 50"/>
            <p:cNvSpPr txBox="1"/>
            <p:nvPr/>
          </p:nvSpPr>
          <p:spPr>
            <a:xfrm>
              <a:off x="1532069" y="4028977"/>
              <a:ext cx="6800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i="1" dirty="0" smtClean="0"/>
                <a:t>Task</a:t>
              </a:r>
              <a:endParaRPr lang="en-US" sz="2200" i="1" dirty="0"/>
            </a:p>
          </p:txBody>
        </p:sp>
        <p:pic>
          <p:nvPicPr>
            <p:cNvPr id="68" name="Picture 18" descr="Clipboard Svg Png Icon Free Download (#452029) - OnlineWebFonts.COM"/>
            <p:cNvPicPr>
              <a:picLocks noChangeAspect="1" noChangeArrowheads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006" y="2748480"/>
              <a:ext cx="904187" cy="1280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" name="Straight Arrow Connector 21"/>
          <p:cNvCxnSpPr/>
          <p:nvPr/>
        </p:nvCxnSpPr>
        <p:spPr>
          <a:xfrm flipV="1">
            <a:off x="2645029" y="2794605"/>
            <a:ext cx="1530731" cy="8985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2645029" y="3877216"/>
            <a:ext cx="1530731" cy="8583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5" name="TextBox 7174"/>
          <p:cNvSpPr txBox="1"/>
          <p:nvPr/>
        </p:nvSpPr>
        <p:spPr>
          <a:xfrm>
            <a:off x="7113358" y="1197143"/>
            <a:ext cx="101021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0" dirty="0" smtClean="0">
                <a:solidFill>
                  <a:schemeClr val="accent1"/>
                </a:solidFill>
              </a:rPr>
              <a:t>[</a:t>
            </a:r>
            <a:endParaRPr lang="en-US" sz="21000" dirty="0">
              <a:solidFill>
                <a:schemeClr val="accent1"/>
              </a:solidFill>
            </a:endParaRPr>
          </a:p>
        </p:txBody>
      </p:sp>
      <p:cxnSp>
        <p:nvCxnSpPr>
          <p:cNvPr id="7179" name="Straight Connector 7178"/>
          <p:cNvCxnSpPr/>
          <p:nvPr/>
        </p:nvCxnSpPr>
        <p:spPr>
          <a:xfrm>
            <a:off x="6430201" y="2999786"/>
            <a:ext cx="108742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531042" y="5333051"/>
            <a:ext cx="1371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820533" y="412496"/>
            <a:ext cx="339541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5"/>
                </a:solidFill>
              </a:rPr>
              <a:t>Definition of “TASK”</a:t>
            </a:r>
            <a:endParaRPr lang="en-US" sz="3000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290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5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252162" y="3737931"/>
            <a:ext cx="11704320" cy="0"/>
          </a:xfrm>
          <a:prstGeom prst="line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557720" y="3739310"/>
            <a:ext cx="2928844" cy="0"/>
          </a:xfrm>
          <a:prstGeom prst="line">
            <a:avLst/>
          </a:prstGeom>
          <a:ln w="76200">
            <a:solidFill>
              <a:srgbClr val="1976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70602" y="3736770"/>
            <a:ext cx="2792478" cy="0"/>
          </a:xfrm>
          <a:prstGeom prst="line">
            <a:avLst/>
          </a:prstGeom>
          <a:ln w="762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57893-F5B4-4211-B2F5-42F77D13628E}" type="datetime1">
              <a:rPr lang="vi-VN" smtClean="0"/>
              <a:t>05/06/2021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14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2992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rgbClr val="FFFF66"/>
                </a:solidFill>
              </a:rPr>
              <a:t>02</a:t>
            </a:r>
            <a:r>
              <a:rPr lang="en-US" sz="6000" b="1" dirty="0" smtClean="0">
                <a:solidFill>
                  <a:srgbClr val="0070C0"/>
                </a:solidFill>
              </a:rPr>
              <a:t> </a:t>
            </a:r>
            <a:r>
              <a:rPr lang="en-US" sz="6000" b="1" dirty="0" smtClean="0"/>
              <a:t>Our Approach</a:t>
            </a:r>
            <a:endParaRPr lang="en-US" sz="6000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107103" y="1371601"/>
            <a:ext cx="9418657" cy="5109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Flow of state changing: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690563" indent="-354013">
              <a:lnSpc>
                <a:spcPct val="100000"/>
              </a:lnSpc>
              <a:spcBef>
                <a:spcPts val="600"/>
              </a:spcBef>
              <a:spcAft>
                <a:spcPts val="24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sp>
        <p:nvSpPr>
          <p:cNvPr id="2" name="Oval 1"/>
          <p:cNvSpPr/>
          <p:nvPr/>
        </p:nvSpPr>
        <p:spPr>
          <a:xfrm>
            <a:off x="175962" y="3590611"/>
            <a:ext cx="294640" cy="294640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254" y="2981627"/>
            <a:ext cx="1854482" cy="461665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1. Create (M)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01518" y="3902927"/>
            <a:ext cx="1369999" cy="519351"/>
          </a:xfrm>
          <a:prstGeom prst="flowChartTerminator">
            <a:avLst/>
          </a:prstGeom>
          <a:solidFill>
            <a:schemeClr val="tx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Not started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42687" y="2980940"/>
            <a:ext cx="1840568" cy="461665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2. Assign (M)</a:t>
            </a:r>
            <a:endParaRPr lang="en-US" sz="2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2687317" y="4569454"/>
            <a:ext cx="1446165" cy="461665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66"/>
                </a:solidFill>
              </a:rPr>
              <a:t>Start date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85235" y="3902927"/>
            <a:ext cx="1065720" cy="519351"/>
          </a:xfrm>
          <a:prstGeom prst="flowChartTerminator">
            <a:avLst/>
          </a:prstGeom>
          <a:solidFill>
            <a:srgbClr val="1976D2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Ongoing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633884" y="2367280"/>
            <a:ext cx="0" cy="1280160"/>
          </a:xfrm>
          <a:prstGeom prst="line">
            <a:avLst/>
          </a:prstGeom>
          <a:ln w="76200">
            <a:solidFill>
              <a:srgbClr val="4CA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33884" y="3782198"/>
            <a:ext cx="0" cy="1280160"/>
          </a:xfrm>
          <a:prstGeom prst="line">
            <a:avLst/>
          </a:prstGeom>
          <a:ln w="762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617229" y="2399175"/>
            <a:ext cx="3840480" cy="0"/>
          </a:xfrm>
          <a:prstGeom prst="line">
            <a:avLst/>
          </a:prstGeom>
          <a:ln w="76200">
            <a:solidFill>
              <a:srgbClr val="4CAF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10734" y="5031119"/>
            <a:ext cx="3840480" cy="0"/>
          </a:xfrm>
          <a:prstGeom prst="line">
            <a:avLst/>
          </a:prstGeom>
          <a:ln w="76200">
            <a:solidFill>
              <a:srgbClr val="FF5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628804" y="1516426"/>
            <a:ext cx="3547702" cy="830997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3a. Approve services (M) /</a:t>
            </a:r>
          </a:p>
          <a:p>
            <a:r>
              <a:rPr lang="en-US" sz="2400" b="1" dirty="0" smtClean="0"/>
              <a:t>       Mark as complete (S)</a:t>
            </a:r>
            <a:endParaRPr lang="en-US" sz="2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7022018" y="5116535"/>
            <a:ext cx="2871171" cy="461665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3b. Mark as failed (S)</a:t>
            </a:r>
            <a:endParaRPr lang="en-US" sz="2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7829211" y="2546496"/>
            <a:ext cx="1256782" cy="519351"/>
          </a:xfrm>
          <a:prstGeom prst="flowChartTerminator">
            <a:avLst/>
          </a:prstGeom>
          <a:solidFill>
            <a:srgbClr val="4CAF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Successful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052974" y="4382038"/>
            <a:ext cx="809257" cy="519351"/>
          </a:xfrm>
          <a:prstGeom prst="flowChartTerminator">
            <a:avLst/>
          </a:prstGeom>
          <a:solidFill>
            <a:srgbClr val="F4433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Failed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227860" y="2691101"/>
            <a:ext cx="1322798" cy="461665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66"/>
                </a:solidFill>
              </a:rPr>
              <a:t>Deadline</a:t>
            </a:r>
          </a:p>
        </p:txBody>
      </p:sp>
      <p:cxnSp>
        <p:nvCxnSpPr>
          <p:cNvPr id="49" name="Straight Connector 48"/>
          <p:cNvCxnSpPr>
            <a:stCxn id="48" idx="2"/>
            <a:endCxn id="60" idx="4"/>
          </p:cNvCxnSpPr>
          <p:nvPr/>
        </p:nvCxnSpPr>
        <p:spPr>
          <a:xfrm>
            <a:off x="10889259" y="3152766"/>
            <a:ext cx="0" cy="723150"/>
          </a:xfrm>
          <a:prstGeom prst="line">
            <a:avLst/>
          </a:prstGeom>
          <a:ln w="28575">
            <a:solidFill>
              <a:srgbClr val="FFFF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820533" y="412496"/>
            <a:ext cx="339541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5"/>
                </a:solidFill>
              </a:rPr>
              <a:t>Definition of “TASK”</a:t>
            </a:r>
            <a:endParaRPr lang="en-US" sz="3000" i="1" dirty="0">
              <a:solidFill>
                <a:schemeClr val="accent5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H="1" flipV="1">
            <a:off x="3402306" y="3643479"/>
            <a:ext cx="0" cy="914400"/>
          </a:xfrm>
          <a:prstGeom prst="line">
            <a:avLst/>
          </a:prstGeom>
          <a:ln w="28575">
            <a:solidFill>
              <a:srgbClr val="FFFF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6781204" y="3739248"/>
            <a:ext cx="3960735" cy="0"/>
          </a:xfrm>
          <a:prstGeom prst="line">
            <a:avLst/>
          </a:prstGeom>
          <a:ln w="76200">
            <a:solidFill>
              <a:srgbClr val="1976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486564" y="3588696"/>
            <a:ext cx="294640" cy="294640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63080" y="3583878"/>
            <a:ext cx="294640" cy="294640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>
            <a:off x="11049279" y="3738123"/>
            <a:ext cx="914400" cy="0"/>
          </a:xfrm>
          <a:prstGeom prst="line">
            <a:avLst/>
          </a:prstGeom>
          <a:ln w="76200">
            <a:solidFill>
              <a:srgbClr val="FF5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1089150" y="3963536"/>
            <a:ext cx="809257" cy="519351"/>
          </a:xfrm>
          <a:prstGeom prst="flowChartTerminator">
            <a:avLst/>
          </a:prstGeom>
          <a:solidFill>
            <a:srgbClr val="F4433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Failed</a:t>
            </a:r>
          </a:p>
        </p:txBody>
      </p:sp>
      <p:sp>
        <p:nvSpPr>
          <p:cNvPr id="60" name="Oval 59"/>
          <p:cNvSpPr/>
          <p:nvPr/>
        </p:nvSpPr>
        <p:spPr>
          <a:xfrm>
            <a:off x="10741939" y="3581276"/>
            <a:ext cx="294640" cy="294640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252162" y="5247892"/>
            <a:ext cx="2219355" cy="92333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15888"/>
            <a:r>
              <a:rPr lang="en-US" i="1" u="sng" dirty="0" smtClean="0"/>
              <a:t>Note:</a:t>
            </a:r>
          </a:p>
          <a:p>
            <a:pPr marL="115888"/>
            <a:r>
              <a:rPr lang="en-US" dirty="0" smtClean="0"/>
              <a:t>M     Sales Manager</a:t>
            </a:r>
          </a:p>
          <a:p>
            <a:pPr marL="115888"/>
            <a:r>
              <a:rPr lang="en-US" dirty="0" smtClean="0"/>
              <a:t> S     </a:t>
            </a:r>
            <a:r>
              <a:rPr lang="en-US" sz="1200" dirty="0" smtClean="0"/>
              <a:t> </a:t>
            </a:r>
            <a:r>
              <a:rPr lang="en-US" dirty="0" smtClean="0"/>
              <a:t>Salesman</a:t>
            </a:r>
          </a:p>
        </p:txBody>
      </p:sp>
    </p:spTree>
    <p:extLst>
      <p:ext uri="{BB962C8B-B14F-4D97-AF65-F5344CB8AC3E}">
        <p14:creationId xmlns:p14="http://schemas.microsoft.com/office/powerpoint/2010/main" val="3287937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8" grpId="0" animBg="1"/>
      <p:bldP spid="42" grpId="0"/>
      <p:bldP spid="44" grpId="0"/>
      <p:bldP spid="45" grpId="0" animBg="1"/>
      <p:bldP spid="36" grpId="0"/>
      <p:bldP spid="37" grpId="0"/>
      <p:bldP spid="38" grpId="0" animBg="1"/>
      <p:bldP spid="39" grpId="0" animBg="1"/>
      <p:bldP spid="48" grpId="0"/>
      <p:bldP spid="15" grpId="0" animBg="1"/>
      <p:bldP spid="40" grpId="0" animBg="1"/>
      <p:bldP spid="76" grpId="0" animBg="1"/>
      <p:bldP spid="6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57893-F5B4-4211-B2F5-42F77D13628E}" type="datetime1">
              <a:rPr lang="vi-VN" smtClean="0"/>
              <a:t>05/06/2021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15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2992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rgbClr val="FFFF66"/>
                </a:solidFill>
              </a:rPr>
              <a:t>02</a:t>
            </a:r>
            <a:r>
              <a:rPr lang="en-US" sz="6000" b="1" dirty="0" smtClean="0">
                <a:solidFill>
                  <a:srgbClr val="0070C0"/>
                </a:solidFill>
              </a:rPr>
              <a:t> </a:t>
            </a:r>
            <a:r>
              <a:rPr lang="en-US" sz="6000" b="1" dirty="0" smtClean="0"/>
              <a:t>Our Approach</a:t>
            </a:r>
            <a:endParaRPr lang="en-US" sz="6000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107103" y="1371601"/>
            <a:ext cx="9418657" cy="5109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Task results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: “</a:t>
            </a:r>
            <a:r>
              <a:rPr lang="en-US" sz="2400" b="1" dirty="0" smtClean="0">
                <a:solidFill>
                  <a:schemeClr val="accent1"/>
                </a:solidFill>
              </a:rPr>
              <a:t>Failed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”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20533" y="412496"/>
            <a:ext cx="339541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5"/>
                </a:solidFill>
              </a:rPr>
              <a:t>Definition of “TASK”</a:t>
            </a:r>
            <a:endParaRPr lang="en-US" sz="3000" i="1" dirty="0">
              <a:solidFill>
                <a:schemeClr val="accent5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27524" y="1935589"/>
            <a:ext cx="2124829" cy="640080"/>
            <a:chOff x="7590706" y="1982701"/>
            <a:chExt cx="2124829" cy="640080"/>
          </a:xfrm>
        </p:grpSpPr>
        <p:sp>
          <p:nvSpPr>
            <p:cNvPr id="14" name="TextBox 13"/>
            <p:cNvSpPr txBox="1"/>
            <p:nvPr/>
          </p:nvSpPr>
          <p:spPr>
            <a:xfrm>
              <a:off x="8437620" y="2129482"/>
              <a:ext cx="12779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i="1" dirty="0" err="1" smtClean="0"/>
                <a:t>Chăm</a:t>
              </a:r>
              <a:r>
                <a:rPr lang="en-US" sz="2200" i="1" dirty="0" smtClean="0"/>
                <a:t> </a:t>
              </a:r>
              <a:r>
                <a:rPr lang="en-US" sz="2200" i="1" dirty="0" err="1" smtClean="0"/>
                <a:t>sóc</a:t>
              </a:r>
              <a:endParaRPr lang="en-US" sz="2200" i="1" dirty="0"/>
            </a:p>
          </p:txBody>
        </p:sp>
        <p:pic>
          <p:nvPicPr>
            <p:cNvPr id="15" name="Picture 12" descr="Handle with care Logo Vector (.SVG) Free Download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0706" y="1982701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2127524" y="3035871"/>
            <a:ext cx="2790906" cy="725787"/>
            <a:chOff x="7636426" y="2883523"/>
            <a:chExt cx="2790906" cy="725787"/>
          </a:xfrm>
        </p:grpSpPr>
        <p:sp>
          <p:nvSpPr>
            <p:cNvPr id="17" name="TextBox 16"/>
            <p:cNvSpPr txBox="1"/>
            <p:nvPr/>
          </p:nvSpPr>
          <p:spPr>
            <a:xfrm>
              <a:off x="8437620" y="3016835"/>
              <a:ext cx="19897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i="1" dirty="0" err="1" smtClean="0"/>
                <a:t>Tái</a:t>
              </a:r>
              <a:r>
                <a:rPr lang="en-US" sz="2200" i="1" dirty="0" smtClean="0"/>
                <a:t> </a:t>
              </a:r>
              <a:r>
                <a:rPr lang="en-US" sz="2200" i="1" dirty="0" err="1" smtClean="0"/>
                <a:t>ký</a:t>
              </a:r>
              <a:r>
                <a:rPr lang="en-US" sz="2200" i="1" dirty="0" smtClean="0"/>
                <a:t> </a:t>
              </a:r>
              <a:r>
                <a:rPr lang="en-US" sz="2200" i="1" dirty="0" err="1" smtClean="0"/>
                <a:t>hợp</a:t>
              </a:r>
              <a:r>
                <a:rPr lang="en-US" sz="2200" i="1" dirty="0" smtClean="0"/>
                <a:t> </a:t>
              </a:r>
              <a:r>
                <a:rPr lang="en-US" sz="2200" i="1" dirty="0" err="1" smtClean="0"/>
                <a:t>đồng</a:t>
              </a:r>
              <a:endParaRPr lang="en-US" sz="2200" i="1" dirty="0"/>
            </a:p>
          </p:txBody>
        </p:sp>
        <p:pic>
          <p:nvPicPr>
            <p:cNvPr id="18" name="Picture 14" descr="Loop icon - Free download on Iconfinder"/>
            <p:cNvPicPr>
              <a:picLocks noChangeAspect="1" noChangeArrowheads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10" t="6075" r="16732" b="6009"/>
            <a:stretch/>
          </p:blipFill>
          <p:spPr bwMode="auto">
            <a:xfrm>
              <a:off x="7636426" y="2883523"/>
              <a:ext cx="548640" cy="725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2127524" y="3869979"/>
            <a:ext cx="2920044" cy="640080"/>
            <a:chOff x="7636426" y="3884464"/>
            <a:chExt cx="2920044" cy="640080"/>
          </a:xfrm>
        </p:grpSpPr>
        <p:sp>
          <p:nvSpPr>
            <p:cNvPr id="20" name="TextBox 19"/>
            <p:cNvSpPr txBox="1"/>
            <p:nvPr/>
          </p:nvSpPr>
          <p:spPr>
            <a:xfrm>
              <a:off x="8437620" y="4027504"/>
              <a:ext cx="21188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i="1" dirty="0" err="1" smtClean="0"/>
                <a:t>Ký</a:t>
              </a:r>
              <a:r>
                <a:rPr lang="en-US" sz="2200" i="1" dirty="0" smtClean="0"/>
                <a:t> </a:t>
              </a:r>
              <a:r>
                <a:rPr lang="en-US" sz="2200" i="1" dirty="0" err="1" smtClean="0"/>
                <a:t>mới</a:t>
              </a:r>
              <a:r>
                <a:rPr lang="en-US" sz="2200" i="1" dirty="0" smtClean="0"/>
                <a:t> </a:t>
              </a:r>
              <a:r>
                <a:rPr lang="en-US" sz="2200" i="1" dirty="0" err="1" smtClean="0"/>
                <a:t>hợp</a:t>
              </a:r>
              <a:r>
                <a:rPr lang="en-US" sz="2200" i="1" dirty="0" smtClean="0"/>
                <a:t> </a:t>
              </a:r>
              <a:r>
                <a:rPr lang="en-US" sz="2200" i="1" dirty="0" err="1"/>
                <a:t>đồng</a:t>
              </a:r>
              <a:endParaRPr lang="en-US" sz="2200" i="1" dirty="0"/>
            </a:p>
          </p:txBody>
        </p:sp>
        <p:pic>
          <p:nvPicPr>
            <p:cNvPr id="21" name="Picture 16" descr="Signing the contract - Free business icons"/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6426" y="388446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16" descr="Signing the contract - Free business icons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24" y="4768197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931925" y="4872793"/>
            <a:ext cx="12747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i="1" dirty="0" smtClean="0"/>
              <a:t>Sales </a:t>
            </a:r>
            <a:r>
              <a:rPr lang="en-US" sz="2200" i="1" dirty="0" err="1" smtClean="0"/>
              <a:t>mới</a:t>
            </a:r>
            <a:endParaRPr lang="en-US" sz="2200" i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361533" y="2954935"/>
            <a:ext cx="904187" cy="1711384"/>
            <a:chOff x="1420006" y="2748480"/>
            <a:chExt cx="904187" cy="1711384"/>
          </a:xfrm>
        </p:grpSpPr>
        <p:sp>
          <p:nvSpPr>
            <p:cNvPr id="30" name="TextBox 29"/>
            <p:cNvSpPr txBox="1"/>
            <p:nvPr/>
          </p:nvSpPr>
          <p:spPr>
            <a:xfrm>
              <a:off x="1532069" y="4028977"/>
              <a:ext cx="6800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i="1" dirty="0" smtClean="0"/>
                <a:t>Task</a:t>
              </a:r>
              <a:endParaRPr lang="en-US" sz="2200" i="1" dirty="0"/>
            </a:p>
          </p:txBody>
        </p:sp>
        <p:pic>
          <p:nvPicPr>
            <p:cNvPr id="31" name="Picture 18" descr="Clipboard Svg Png Icon Free Download (#452029) - OnlineWebFonts.COM"/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006" y="2748480"/>
              <a:ext cx="904187" cy="1280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Connector 2"/>
          <p:cNvCxnSpPr/>
          <p:nvPr/>
        </p:nvCxnSpPr>
        <p:spPr>
          <a:xfrm>
            <a:off x="1666570" y="1882524"/>
            <a:ext cx="0" cy="3657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78925" y="3262552"/>
            <a:ext cx="287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ECB3"/>
                </a:solidFill>
              </a:rPr>
              <a:t>(1) Salesman confirms failed </a:t>
            </a:r>
            <a:endParaRPr lang="en-US" i="1" dirty="0">
              <a:solidFill>
                <a:srgbClr val="FFECB3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78965" y="3401520"/>
            <a:ext cx="821493" cy="519351"/>
          </a:xfrm>
          <a:prstGeom prst="flowChartTerminator">
            <a:avLst/>
          </a:prstGeom>
          <a:solidFill>
            <a:srgbClr val="F44336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Failed</a:t>
            </a:r>
          </a:p>
        </p:txBody>
      </p:sp>
      <p:sp>
        <p:nvSpPr>
          <p:cNvPr id="41" name="Right Brace 40"/>
          <p:cNvSpPr/>
          <p:nvPr/>
        </p:nvSpPr>
        <p:spPr>
          <a:xfrm>
            <a:off x="5076168" y="2114571"/>
            <a:ext cx="406959" cy="3128590"/>
          </a:xfrm>
          <a:prstGeom prst="rightBrace">
            <a:avLst>
              <a:gd name="adj1" fmla="val 30867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/>
          <p:cNvGrpSpPr/>
          <p:nvPr/>
        </p:nvGrpSpPr>
        <p:grpSpPr>
          <a:xfrm>
            <a:off x="7814746" y="4263738"/>
            <a:ext cx="4184654" cy="1939973"/>
            <a:chOff x="7840711" y="4013018"/>
            <a:chExt cx="4184654" cy="1939973"/>
          </a:xfrm>
        </p:grpSpPr>
        <p:grpSp>
          <p:nvGrpSpPr>
            <p:cNvPr id="67" name="Group 66"/>
            <p:cNvGrpSpPr/>
            <p:nvPr/>
          </p:nvGrpSpPr>
          <p:grpSpPr>
            <a:xfrm>
              <a:off x="8177006" y="4303585"/>
              <a:ext cx="1241670" cy="1236539"/>
              <a:chOff x="4099931" y="3840259"/>
              <a:chExt cx="1714893" cy="1689215"/>
            </a:xfrm>
          </p:grpSpPr>
          <p:pic>
            <p:nvPicPr>
              <p:cNvPr id="68" name="school" descr="School Icon, School, School Icons, Vector PNG and Vector with Transparent  Background for Free Download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058" b="83212" l="9246" r="8953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82" t="15026" r="10204" b="16898"/>
              <a:stretch/>
            </p:blipFill>
            <p:spPr bwMode="auto">
              <a:xfrm>
                <a:off x="4276170" y="3840259"/>
                <a:ext cx="1362417" cy="1164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TextBox 68"/>
              <p:cNvSpPr txBox="1"/>
              <p:nvPr/>
            </p:nvSpPr>
            <p:spPr>
              <a:xfrm>
                <a:off x="4099931" y="5098587"/>
                <a:ext cx="171489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200" i="1" dirty="0" err="1" smtClean="0"/>
                  <a:t>Chưa</a:t>
                </a:r>
                <a:r>
                  <a:rPr lang="en-US" sz="2200" i="1" dirty="0" smtClean="0"/>
                  <a:t> </a:t>
                </a:r>
                <a:r>
                  <a:rPr lang="en-US" sz="2200" i="1" dirty="0" err="1" smtClean="0"/>
                  <a:t>hợp</a:t>
                </a:r>
                <a:r>
                  <a:rPr lang="en-US" sz="2200" i="1" dirty="0" smtClean="0"/>
                  <a:t> </a:t>
                </a:r>
                <a:r>
                  <a:rPr lang="en-US" sz="2200" i="1" dirty="0" err="1" smtClean="0"/>
                  <a:t>tác</a:t>
                </a:r>
                <a:endParaRPr lang="en-US" sz="2200" i="1" dirty="0"/>
              </a:p>
            </p:txBody>
          </p:sp>
        </p:grpSp>
        <p:sp>
          <p:nvSpPr>
            <p:cNvPr id="70" name="Rectangle 69"/>
            <p:cNvSpPr/>
            <p:nvPr/>
          </p:nvSpPr>
          <p:spPr>
            <a:xfrm>
              <a:off x="7840711" y="4013018"/>
              <a:ext cx="4184654" cy="1939973"/>
            </a:xfrm>
            <a:prstGeom prst="rect">
              <a:avLst/>
            </a:prstGeom>
            <a:noFill/>
            <a:ln w="76200"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10480868" y="4303585"/>
              <a:ext cx="1385316" cy="1352008"/>
              <a:chOff x="4000739" y="3840259"/>
              <a:chExt cx="1913286" cy="1846955"/>
            </a:xfrm>
          </p:grpSpPr>
          <p:pic>
            <p:nvPicPr>
              <p:cNvPr id="73" name="school" descr="School Icon, School, School Icons, Vector PNG and Vector with Transparent  Background for Free Download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058" b="83212" l="9246" r="8953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82" t="15026" r="10204" b="16898"/>
              <a:stretch/>
            </p:blipFill>
            <p:spPr bwMode="auto">
              <a:xfrm>
                <a:off x="4276170" y="3840259"/>
                <a:ext cx="1362417" cy="1164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8" descr="Star icon PNG and SVG Vector Free Download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7049" y="4578556"/>
                <a:ext cx="640080" cy="6125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TextBox 74"/>
              <p:cNvSpPr txBox="1"/>
              <p:nvPr/>
            </p:nvSpPr>
            <p:spPr>
              <a:xfrm>
                <a:off x="4000739" y="5098587"/>
                <a:ext cx="1913286" cy="588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200" i="1" dirty="0" err="1" smtClean="0"/>
                  <a:t>Tiềm</a:t>
                </a:r>
                <a:r>
                  <a:rPr lang="en-US" sz="2200" i="1" dirty="0" smtClean="0"/>
                  <a:t> </a:t>
                </a:r>
                <a:r>
                  <a:rPr lang="en-US" sz="2200" i="1" dirty="0" err="1" smtClean="0"/>
                  <a:t>năng</a:t>
                </a:r>
                <a:endParaRPr lang="en-US" sz="2200" i="1" dirty="0"/>
              </a:p>
            </p:txBody>
          </p:sp>
        </p:grpSp>
        <p:sp>
          <p:nvSpPr>
            <p:cNvPr id="77" name="Right Arrow 76"/>
            <p:cNvSpPr/>
            <p:nvPr/>
          </p:nvSpPr>
          <p:spPr>
            <a:xfrm>
              <a:off x="9702416" y="4785753"/>
              <a:ext cx="653894" cy="388165"/>
            </a:xfrm>
            <a:prstGeom prst="rightArrow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>
            <a:off x="4505199" y="5121291"/>
            <a:ext cx="3017520" cy="0"/>
          </a:xfrm>
          <a:prstGeom prst="straightConnector1">
            <a:avLst/>
          </a:prstGeom>
          <a:ln w="57150">
            <a:solidFill>
              <a:srgbClr val="FFFF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rot="5400000" flipV="1">
            <a:off x="10520835" y="3897691"/>
            <a:ext cx="457200" cy="0"/>
          </a:xfrm>
          <a:prstGeom prst="straightConnector1">
            <a:avLst/>
          </a:prstGeom>
          <a:ln w="57150">
            <a:solidFill>
              <a:srgbClr val="FFFF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5816430" y="3653517"/>
            <a:ext cx="3017520" cy="61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210881" y="3712412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ECB3"/>
                </a:solidFill>
              </a:rPr>
              <a:t>(2) Overdue deadline</a:t>
            </a:r>
            <a:endParaRPr lang="en-US" i="1" dirty="0">
              <a:solidFill>
                <a:srgbClr val="FFECB3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10130919" y="3686792"/>
            <a:ext cx="640080" cy="0"/>
          </a:xfrm>
          <a:prstGeom prst="line">
            <a:avLst/>
          </a:prstGeom>
          <a:ln w="5715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685334" y="47254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FF66"/>
                </a:solidFill>
              </a:rPr>
              <a:t>(*)</a:t>
            </a:r>
            <a:endParaRPr lang="en-US" i="1" dirty="0">
              <a:solidFill>
                <a:srgbClr val="FFFF66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12842" y="5834379"/>
            <a:ext cx="1667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FF66"/>
                </a:solidFill>
              </a:rPr>
              <a:t>(*)  Special case</a:t>
            </a:r>
            <a:endParaRPr lang="en-US" i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8985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4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"/>
                            </p:stCondLst>
                            <p:childTnLst>
                              <p:par>
                                <p:cTn id="6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5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  <p:bldP spid="32" grpId="0"/>
      <p:bldP spid="33" grpId="0" animBg="1"/>
      <p:bldP spid="41" grpId="0" animBg="1"/>
      <p:bldP spid="41" grpId="1" animBg="1"/>
      <p:bldP spid="83" grpId="0"/>
      <p:bldP spid="2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57893-F5B4-4211-B2F5-42F77D13628E}" type="datetime1">
              <a:rPr lang="vi-VN" smtClean="0"/>
              <a:t>05/06/2021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16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2992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rgbClr val="FFFF66"/>
                </a:solidFill>
              </a:rPr>
              <a:t>02</a:t>
            </a:r>
            <a:r>
              <a:rPr lang="en-US" sz="6000" b="1" dirty="0" smtClean="0">
                <a:solidFill>
                  <a:srgbClr val="0070C0"/>
                </a:solidFill>
              </a:rPr>
              <a:t> </a:t>
            </a:r>
            <a:r>
              <a:rPr lang="en-US" sz="6000" b="1" dirty="0" smtClean="0"/>
              <a:t>Our Approach</a:t>
            </a:r>
            <a:endParaRPr lang="en-US" sz="6000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107103" y="1371601"/>
            <a:ext cx="9418657" cy="5109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Task results: “</a:t>
            </a:r>
            <a:r>
              <a:rPr lang="en-US" sz="2400" b="1" dirty="0" smtClean="0">
                <a:solidFill>
                  <a:schemeClr val="accent1"/>
                </a:solidFill>
              </a:rPr>
              <a:t>Successful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”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20533" y="412496"/>
            <a:ext cx="339541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5"/>
                </a:solidFill>
              </a:rPr>
              <a:t>Definition of “TASK”</a:t>
            </a:r>
            <a:endParaRPr lang="en-US" sz="3000" i="1" dirty="0">
              <a:solidFill>
                <a:schemeClr val="accent5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27524" y="1935589"/>
            <a:ext cx="2124829" cy="640080"/>
            <a:chOff x="7590706" y="1982701"/>
            <a:chExt cx="2124829" cy="640080"/>
          </a:xfrm>
        </p:grpSpPr>
        <p:sp>
          <p:nvSpPr>
            <p:cNvPr id="14" name="TextBox 13"/>
            <p:cNvSpPr txBox="1"/>
            <p:nvPr/>
          </p:nvSpPr>
          <p:spPr>
            <a:xfrm>
              <a:off x="8437620" y="2129482"/>
              <a:ext cx="12779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i="1" dirty="0" err="1" smtClean="0"/>
                <a:t>Chăm</a:t>
              </a:r>
              <a:r>
                <a:rPr lang="en-US" sz="2200" i="1" dirty="0" smtClean="0"/>
                <a:t> </a:t>
              </a:r>
              <a:r>
                <a:rPr lang="en-US" sz="2200" i="1" dirty="0" err="1" smtClean="0"/>
                <a:t>sóc</a:t>
              </a:r>
              <a:endParaRPr lang="en-US" sz="2200" i="1" dirty="0"/>
            </a:p>
          </p:txBody>
        </p:sp>
        <p:pic>
          <p:nvPicPr>
            <p:cNvPr id="15" name="Picture 12" descr="Handle with care Logo Vector (.SVG) Free Download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0706" y="1982701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2127524" y="3035871"/>
            <a:ext cx="2790906" cy="725787"/>
            <a:chOff x="7636426" y="2883523"/>
            <a:chExt cx="2790906" cy="725787"/>
          </a:xfrm>
        </p:grpSpPr>
        <p:sp>
          <p:nvSpPr>
            <p:cNvPr id="17" name="TextBox 16"/>
            <p:cNvSpPr txBox="1"/>
            <p:nvPr/>
          </p:nvSpPr>
          <p:spPr>
            <a:xfrm>
              <a:off x="8437620" y="3016835"/>
              <a:ext cx="19897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i="1" dirty="0" err="1" smtClean="0"/>
                <a:t>Tái</a:t>
              </a:r>
              <a:r>
                <a:rPr lang="en-US" sz="2200" i="1" dirty="0" smtClean="0"/>
                <a:t> </a:t>
              </a:r>
              <a:r>
                <a:rPr lang="en-US" sz="2200" i="1" dirty="0" err="1" smtClean="0"/>
                <a:t>ký</a:t>
              </a:r>
              <a:r>
                <a:rPr lang="en-US" sz="2200" i="1" dirty="0" smtClean="0"/>
                <a:t> </a:t>
              </a:r>
              <a:r>
                <a:rPr lang="en-US" sz="2200" i="1" dirty="0" err="1" smtClean="0"/>
                <a:t>hợp</a:t>
              </a:r>
              <a:r>
                <a:rPr lang="en-US" sz="2200" i="1" dirty="0" smtClean="0"/>
                <a:t> </a:t>
              </a:r>
              <a:r>
                <a:rPr lang="en-US" sz="2200" i="1" dirty="0" err="1" smtClean="0"/>
                <a:t>đồng</a:t>
              </a:r>
              <a:endParaRPr lang="en-US" sz="2200" i="1" dirty="0"/>
            </a:p>
          </p:txBody>
        </p:sp>
        <p:pic>
          <p:nvPicPr>
            <p:cNvPr id="18" name="Picture 14" descr="Loop icon - Free download on Iconfinder"/>
            <p:cNvPicPr>
              <a:picLocks noChangeAspect="1" noChangeArrowheads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10" t="6075" r="16732" b="6009"/>
            <a:stretch/>
          </p:blipFill>
          <p:spPr bwMode="auto">
            <a:xfrm>
              <a:off x="7636426" y="2883523"/>
              <a:ext cx="548640" cy="725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2127524" y="3869979"/>
            <a:ext cx="2920044" cy="640080"/>
            <a:chOff x="7636426" y="3884464"/>
            <a:chExt cx="2920044" cy="640080"/>
          </a:xfrm>
        </p:grpSpPr>
        <p:sp>
          <p:nvSpPr>
            <p:cNvPr id="20" name="TextBox 19"/>
            <p:cNvSpPr txBox="1"/>
            <p:nvPr/>
          </p:nvSpPr>
          <p:spPr>
            <a:xfrm>
              <a:off x="8437620" y="4027504"/>
              <a:ext cx="21188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i="1" dirty="0" err="1" smtClean="0"/>
                <a:t>Ký</a:t>
              </a:r>
              <a:r>
                <a:rPr lang="en-US" sz="2200" i="1" dirty="0" smtClean="0"/>
                <a:t> </a:t>
              </a:r>
              <a:r>
                <a:rPr lang="en-US" sz="2200" i="1" dirty="0" err="1" smtClean="0"/>
                <a:t>mới</a:t>
              </a:r>
              <a:r>
                <a:rPr lang="en-US" sz="2200" i="1" dirty="0" smtClean="0"/>
                <a:t> </a:t>
              </a:r>
              <a:r>
                <a:rPr lang="en-US" sz="2200" i="1" dirty="0" err="1" smtClean="0"/>
                <a:t>hợp</a:t>
              </a:r>
              <a:r>
                <a:rPr lang="en-US" sz="2200" i="1" dirty="0" smtClean="0"/>
                <a:t> </a:t>
              </a:r>
              <a:r>
                <a:rPr lang="en-US" sz="2200" i="1" dirty="0" err="1"/>
                <a:t>đồng</a:t>
              </a:r>
              <a:endParaRPr lang="en-US" sz="2200" i="1" dirty="0"/>
            </a:p>
          </p:txBody>
        </p:sp>
        <p:pic>
          <p:nvPicPr>
            <p:cNvPr id="21" name="Picture 16" descr="Signing the contract - Free business icons"/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6426" y="388446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16" descr="Signing the contract - Free business icons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24" y="4768197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931925" y="4872793"/>
            <a:ext cx="12747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i="1" dirty="0" smtClean="0"/>
              <a:t>Sales </a:t>
            </a:r>
            <a:r>
              <a:rPr lang="en-US" sz="2200" i="1" dirty="0" err="1" smtClean="0"/>
              <a:t>mới</a:t>
            </a:r>
            <a:endParaRPr lang="en-US" sz="2200" i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361533" y="2954935"/>
            <a:ext cx="904187" cy="1711384"/>
            <a:chOff x="1420006" y="2748480"/>
            <a:chExt cx="904187" cy="1711384"/>
          </a:xfrm>
        </p:grpSpPr>
        <p:sp>
          <p:nvSpPr>
            <p:cNvPr id="30" name="TextBox 29"/>
            <p:cNvSpPr txBox="1"/>
            <p:nvPr/>
          </p:nvSpPr>
          <p:spPr>
            <a:xfrm>
              <a:off x="1532069" y="4028977"/>
              <a:ext cx="6800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i="1" dirty="0" smtClean="0"/>
                <a:t>Task</a:t>
              </a:r>
              <a:endParaRPr lang="en-US" sz="2200" i="1" dirty="0"/>
            </a:p>
          </p:txBody>
        </p:sp>
        <p:pic>
          <p:nvPicPr>
            <p:cNvPr id="31" name="Picture 18" descr="Clipboard Svg Png Icon Free Download (#452029) - OnlineWebFonts.COM"/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006" y="2748480"/>
              <a:ext cx="904187" cy="1280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Connector 2"/>
          <p:cNvCxnSpPr/>
          <p:nvPr/>
        </p:nvCxnSpPr>
        <p:spPr>
          <a:xfrm>
            <a:off x="1666570" y="1882524"/>
            <a:ext cx="0" cy="3657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458086" y="2317367"/>
            <a:ext cx="3200400" cy="61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61585" y="1948035"/>
            <a:ext cx="3025635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i="1" dirty="0" smtClean="0">
                <a:solidFill>
                  <a:srgbClr val="FFECB3"/>
                </a:solidFill>
              </a:rPr>
              <a:t>Salesman confirms completed </a:t>
            </a:r>
          </a:p>
          <a:p>
            <a:pPr algn="ctr">
              <a:lnSpc>
                <a:spcPct val="120000"/>
              </a:lnSpc>
            </a:pPr>
            <a:r>
              <a:rPr lang="en-US" i="1" dirty="0" smtClean="0">
                <a:solidFill>
                  <a:srgbClr val="FFECB3"/>
                </a:solidFill>
              </a:rPr>
              <a:t>before deadline</a:t>
            </a:r>
            <a:endParaRPr lang="en-US" i="1" dirty="0">
              <a:solidFill>
                <a:srgbClr val="FFECB3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66708" y="2130173"/>
            <a:ext cx="1271058" cy="519351"/>
          </a:xfrm>
          <a:prstGeom prst="flowChartTerminator">
            <a:avLst/>
          </a:prstGeom>
          <a:solidFill>
            <a:srgbClr val="4CAF5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Successful</a:t>
            </a:r>
            <a:endParaRPr lang="en-US" b="1" dirty="0"/>
          </a:p>
        </p:txBody>
      </p:sp>
      <p:sp>
        <p:nvSpPr>
          <p:cNvPr id="41" name="Right Brace 40"/>
          <p:cNvSpPr/>
          <p:nvPr/>
        </p:nvSpPr>
        <p:spPr>
          <a:xfrm>
            <a:off x="5076168" y="3213763"/>
            <a:ext cx="406959" cy="2029397"/>
          </a:xfrm>
          <a:prstGeom prst="rightBrace">
            <a:avLst>
              <a:gd name="adj1" fmla="val 30867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5640865" y="2705165"/>
            <a:ext cx="2098694" cy="1523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9429251">
            <a:off x="5972419" y="3526657"/>
            <a:ext cx="14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ECB3"/>
                </a:solidFill>
              </a:rPr>
              <a:t>&amp;&amp; approved</a:t>
            </a:r>
            <a:endParaRPr lang="en-US" i="1" dirty="0">
              <a:solidFill>
                <a:srgbClr val="FFECB3"/>
              </a:solidFill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4505199" y="5121291"/>
            <a:ext cx="3017520" cy="0"/>
          </a:xfrm>
          <a:prstGeom prst="straightConnector1">
            <a:avLst/>
          </a:prstGeom>
          <a:ln w="57150">
            <a:solidFill>
              <a:srgbClr val="FFFF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rot="5400000" flipV="1">
            <a:off x="7747306" y="3321339"/>
            <a:ext cx="1097280" cy="0"/>
          </a:xfrm>
          <a:prstGeom prst="straightConnector1">
            <a:avLst/>
          </a:prstGeom>
          <a:ln w="57150">
            <a:solidFill>
              <a:srgbClr val="FFFF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9468984">
            <a:off x="5477265" y="3157504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ECB3"/>
                </a:solidFill>
              </a:rPr>
              <a:t>Service(s) submitted</a:t>
            </a:r>
            <a:endParaRPr lang="en-US" i="1" dirty="0">
              <a:solidFill>
                <a:srgbClr val="FFECB3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726256" y="4013019"/>
            <a:ext cx="4184654" cy="1939973"/>
            <a:chOff x="7726256" y="4013019"/>
            <a:chExt cx="4184654" cy="1939973"/>
          </a:xfrm>
        </p:grpSpPr>
        <p:grpSp>
          <p:nvGrpSpPr>
            <p:cNvPr id="67" name="Group 66"/>
            <p:cNvGrpSpPr/>
            <p:nvPr/>
          </p:nvGrpSpPr>
          <p:grpSpPr>
            <a:xfrm>
              <a:off x="8062551" y="4303586"/>
              <a:ext cx="1241670" cy="1236539"/>
              <a:chOff x="4099931" y="3840259"/>
              <a:chExt cx="1714893" cy="1689215"/>
            </a:xfrm>
          </p:grpSpPr>
          <p:pic>
            <p:nvPicPr>
              <p:cNvPr id="68" name="school" descr="School Icon, School, School Icons, Vector PNG and Vector with Transparent  Background for Free Download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058" b="83212" l="9246" r="8953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82" t="15026" r="10204" b="16898"/>
              <a:stretch/>
            </p:blipFill>
            <p:spPr bwMode="auto">
              <a:xfrm>
                <a:off x="4276170" y="3840259"/>
                <a:ext cx="1362417" cy="1164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TextBox 68"/>
              <p:cNvSpPr txBox="1"/>
              <p:nvPr/>
            </p:nvSpPr>
            <p:spPr>
              <a:xfrm>
                <a:off x="4099931" y="5098587"/>
                <a:ext cx="171489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200" i="1" dirty="0" err="1" smtClean="0"/>
                  <a:t>Chưa</a:t>
                </a:r>
                <a:r>
                  <a:rPr lang="en-US" sz="2200" i="1" dirty="0" smtClean="0"/>
                  <a:t> </a:t>
                </a:r>
                <a:r>
                  <a:rPr lang="en-US" sz="2200" i="1" dirty="0" err="1" smtClean="0"/>
                  <a:t>hợp</a:t>
                </a:r>
                <a:r>
                  <a:rPr lang="en-US" sz="2200" i="1" dirty="0" smtClean="0"/>
                  <a:t> </a:t>
                </a:r>
                <a:r>
                  <a:rPr lang="en-US" sz="2200" i="1" dirty="0" err="1" smtClean="0"/>
                  <a:t>tác</a:t>
                </a:r>
                <a:endParaRPr lang="en-US" sz="2200" i="1" dirty="0"/>
              </a:p>
            </p:txBody>
          </p:sp>
        </p:grpSp>
        <p:sp>
          <p:nvSpPr>
            <p:cNvPr id="70" name="Rectangle 69"/>
            <p:cNvSpPr/>
            <p:nvPr/>
          </p:nvSpPr>
          <p:spPr>
            <a:xfrm>
              <a:off x="7726256" y="4013019"/>
              <a:ext cx="4184654" cy="1939973"/>
            </a:xfrm>
            <a:prstGeom prst="rect">
              <a:avLst/>
            </a:prstGeom>
            <a:noFill/>
            <a:ln w="76200"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ight Arrow 76"/>
            <p:cNvSpPr/>
            <p:nvPr/>
          </p:nvSpPr>
          <p:spPr>
            <a:xfrm>
              <a:off x="9551006" y="4788922"/>
              <a:ext cx="653894" cy="388165"/>
            </a:xfrm>
            <a:prstGeom prst="rightArrow">
              <a:avLst/>
            </a:prstGeom>
            <a:solidFill>
              <a:srgbClr val="FFFF66"/>
            </a:solidFill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10294322" y="4303586"/>
              <a:ext cx="1248490" cy="1234440"/>
              <a:chOff x="4450506" y="1933737"/>
              <a:chExt cx="1721305" cy="1701933"/>
            </a:xfrm>
          </p:grpSpPr>
          <p:pic>
            <p:nvPicPr>
              <p:cNvPr id="45" name="school" descr="School Icon, School, School Icons, Vector PNG and Vector with Transparent  Background for Free Download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6058" b="83212" l="9246" r="8953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82" t="15026" r="10204" b="16898"/>
              <a:stretch/>
            </p:blipFill>
            <p:spPr bwMode="auto">
              <a:xfrm>
                <a:off x="4626852" y="1933737"/>
                <a:ext cx="1362417" cy="1164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10" descr="bắp rang bơ, nguyên liệu làm bắp rang bơ , máy làm bắp rang bơ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1731" y="2649639"/>
                <a:ext cx="640080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450506" y="3204783"/>
                <a:ext cx="172130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200" i="1" dirty="0" err="1" smtClean="0"/>
                  <a:t>Đang</a:t>
                </a:r>
                <a:r>
                  <a:rPr lang="en-US" sz="2200" i="1" dirty="0" smtClean="0"/>
                  <a:t> </a:t>
                </a:r>
                <a:r>
                  <a:rPr lang="en-US" sz="2200" i="1" dirty="0" err="1" smtClean="0"/>
                  <a:t>hợp</a:t>
                </a:r>
                <a:r>
                  <a:rPr lang="en-US" sz="2200" i="1" dirty="0" smtClean="0"/>
                  <a:t> </a:t>
                </a:r>
                <a:r>
                  <a:rPr lang="en-US" sz="2200" i="1" dirty="0" err="1" smtClean="0"/>
                  <a:t>tác</a:t>
                </a:r>
                <a:endParaRPr lang="en-US" sz="2200" i="1" dirty="0"/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5685334" y="47254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FF66"/>
                </a:solidFill>
              </a:rPr>
              <a:t>(*)</a:t>
            </a:r>
            <a:endParaRPr lang="en-US" i="1" dirty="0">
              <a:solidFill>
                <a:srgbClr val="FFFF66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12842" y="5834379"/>
            <a:ext cx="1667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FF66"/>
                </a:solidFill>
              </a:rPr>
              <a:t>(*)  Special case</a:t>
            </a:r>
            <a:endParaRPr lang="en-US" i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778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5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75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  <p:bldP spid="32" grpId="0"/>
      <p:bldP spid="33" grpId="0" animBg="1"/>
      <p:bldP spid="41" grpId="0" animBg="1"/>
      <p:bldP spid="41" grpId="1" animBg="1"/>
      <p:bldP spid="46" grpId="0"/>
      <p:bldP spid="43" grpId="0"/>
      <p:bldP spid="49" grpId="0"/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87099"/>
            <a:ext cx="10058400" cy="2650029"/>
          </a:xfrm>
        </p:spPr>
        <p:txBody>
          <a:bodyPr>
            <a:normAutofit/>
          </a:bodyPr>
          <a:lstStyle/>
          <a:p>
            <a:pPr algn="ctr"/>
            <a:r>
              <a:rPr lang="en-US" sz="11500" b="1" dirty="0" smtClean="0">
                <a:latin typeface="+mn-lt"/>
              </a:rPr>
              <a:t>Demo</a:t>
            </a:r>
            <a:endParaRPr lang="en-US" sz="1150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683726"/>
            <a:ext cx="10058400" cy="1953042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+mn-lt"/>
              </a:rPr>
              <a:t>Tasks management</a:t>
            </a:r>
            <a:endParaRPr lang="en-US" sz="4400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A49E8-E2D5-45FA-9992-23007079EAF8}" type="datetime1">
              <a:rPr lang="vi-VN" smtClean="0"/>
              <a:t>05/06/2021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2593" l="20429" r="81286">
                        <a14:foregroundMark x1="50429" y1="46944" x2="47429" y2="32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07"/>
          <a:stretch/>
        </p:blipFill>
        <p:spPr>
          <a:xfrm>
            <a:off x="7840" y="605005"/>
            <a:ext cx="3712802" cy="530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525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87099"/>
            <a:ext cx="10058400" cy="2650029"/>
          </a:xfrm>
        </p:spPr>
        <p:txBody>
          <a:bodyPr>
            <a:normAutofit/>
          </a:bodyPr>
          <a:lstStyle/>
          <a:p>
            <a:pPr algn="ctr"/>
            <a:r>
              <a:rPr lang="en-US" sz="11500" b="1" dirty="0" smtClean="0">
                <a:latin typeface="+mn-lt"/>
              </a:rPr>
              <a:t>Feature 2</a:t>
            </a:r>
            <a:endParaRPr lang="en-US" sz="1150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653246"/>
            <a:ext cx="10058400" cy="1953042"/>
          </a:xfrm>
        </p:spPr>
        <p:txBody>
          <a:bodyPr>
            <a:normAutofit/>
          </a:bodyPr>
          <a:lstStyle/>
          <a:p>
            <a:pPr marL="336550" algn="ctr">
              <a:lnSpc>
                <a:spcPct val="100000"/>
              </a:lnSpc>
              <a:spcBef>
                <a:spcPts val="600"/>
              </a:spcBef>
              <a:spcAft>
                <a:spcPts val="2400"/>
              </a:spcAft>
              <a:buClr>
                <a:schemeClr val="accent2"/>
              </a:buClr>
            </a:pPr>
            <a:r>
              <a:rPr lang="en-US" sz="4400" dirty="0">
                <a:latin typeface="+mn-lt"/>
              </a:rPr>
              <a:t>salesman </a:t>
            </a:r>
            <a:r>
              <a:rPr lang="en-US" sz="4400" dirty="0" smtClean="0">
                <a:latin typeface="+mn-lt"/>
              </a:rPr>
              <a:t>Suggestion             when assign tasks</a:t>
            </a:r>
            <a:endParaRPr lang="en-US" sz="4400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A49E8-E2D5-45FA-9992-23007079EAF8}" type="datetime1">
              <a:rPr lang="vi-VN" smtClean="0"/>
              <a:t>05/06/2021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688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66"/>
                </a:solidFill>
              </a:rPr>
              <a:t>02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/>
              <a:t>Our Approach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087-9F87-4A8C-AACE-FE9EC0D71665}" type="datetime1">
              <a:rPr lang="vi-VN" smtClean="0"/>
              <a:t>05/06/2021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77253" y="412496"/>
            <a:ext cx="49173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5"/>
                </a:solidFill>
              </a:rPr>
              <a:t>Suggestion </a:t>
            </a:r>
            <a:r>
              <a:rPr lang="en-US" sz="3000" b="1" i="1" dirty="0" smtClean="0">
                <a:solidFill>
                  <a:schemeClr val="accent5"/>
                </a:solidFill>
              </a:rPr>
              <a:t>when assign tasks</a:t>
            </a:r>
            <a:endParaRPr lang="en-US" sz="3000" i="1" dirty="0">
              <a:solidFill>
                <a:schemeClr val="accent5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11809" y="5217168"/>
            <a:ext cx="1877437" cy="748660"/>
            <a:chOff x="3384950" y="4893416"/>
            <a:chExt cx="1877437" cy="748660"/>
          </a:xfrm>
        </p:grpSpPr>
        <p:sp>
          <p:nvSpPr>
            <p:cNvPr id="8" name="TextBox 7"/>
            <p:cNvSpPr txBox="1"/>
            <p:nvPr/>
          </p:nvSpPr>
          <p:spPr>
            <a:xfrm>
              <a:off x="3766818" y="4893416"/>
              <a:ext cx="111370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/>
                <a:t>Mr. Tien</a:t>
              </a:r>
              <a:endParaRPr lang="en-US" sz="2200" i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84950" y="5211189"/>
              <a:ext cx="18774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/>
                <a:t>Sales Manager</a:t>
              </a:r>
              <a:endParaRPr lang="en-US" sz="2200" i="1" dirty="0"/>
            </a:p>
          </p:txBody>
        </p:sp>
      </p:grpSp>
      <p:sp>
        <p:nvSpPr>
          <p:cNvPr id="10" name="Cloud Callout 9"/>
          <p:cNvSpPr/>
          <p:nvPr/>
        </p:nvSpPr>
        <p:spPr>
          <a:xfrm>
            <a:off x="2726193" y="1319206"/>
            <a:ext cx="2973368" cy="1916121"/>
          </a:xfrm>
          <a:prstGeom prst="cloudCallout">
            <a:avLst>
              <a:gd name="adj1" fmla="val -57290"/>
              <a:gd name="adj2" fmla="val 43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File:Thinking Cartoon Businessman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96" y="2186738"/>
            <a:ext cx="1554480" cy="302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ssign Icon #126870 - Free Icons Library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323" y="1706811"/>
            <a:ext cx="1140909" cy="114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estion, mark Free Icon of Garde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4" r="24443"/>
          <a:stretch/>
        </p:blipFill>
        <p:spPr bwMode="auto">
          <a:xfrm>
            <a:off x="4486256" y="1627480"/>
            <a:ext cx="548640" cy="107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938221" y="1461169"/>
            <a:ext cx="35559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/>
              <a:t>Assign PIC </a:t>
            </a:r>
            <a:r>
              <a:rPr lang="en-US" sz="2200" i="1" dirty="0" smtClean="0">
                <a:solidFill>
                  <a:srgbClr val="FFFF66"/>
                </a:solidFill>
              </a:rPr>
              <a:t>fast</a:t>
            </a:r>
            <a:r>
              <a:rPr lang="en-US" sz="2200" i="1" dirty="0" smtClean="0"/>
              <a:t> and </a:t>
            </a:r>
            <a:r>
              <a:rPr lang="en-US" sz="2200" b="1" i="1" dirty="0" smtClean="0">
                <a:solidFill>
                  <a:srgbClr val="FFFF66"/>
                </a:solidFill>
              </a:rPr>
              <a:t>efficiently</a:t>
            </a:r>
            <a:endParaRPr lang="en-US" sz="2200" b="1" i="1" dirty="0">
              <a:solidFill>
                <a:srgbClr val="FFFF6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8221" y="2258544"/>
            <a:ext cx="36303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/>
              <a:t>Divide tasks </a:t>
            </a:r>
            <a:r>
              <a:rPr lang="en-US" sz="2200" b="1" i="1" dirty="0" smtClean="0">
                <a:solidFill>
                  <a:srgbClr val="FFFF66"/>
                </a:solidFill>
              </a:rPr>
              <a:t>fairly</a:t>
            </a:r>
            <a:r>
              <a:rPr lang="en-US" sz="2200" dirty="0" smtClean="0">
                <a:solidFill>
                  <a:srgbClr val="FFFF66"/>
                </a:solidFill>
              </a:rPr>
              <a:t> </a:t>
            </a:r>
            <a:r>
              <a:rPr lang="en-US" sz="2200" i="1" dirty="0"/>
              <a:t>to </a:t>
            </a:r>
            <a:r>
              <a:rPr lang="en-US" sz="2200" i="1" dirty="0" smtClean="0"/>
              <a:t>salesmen</a:t>
            </a:r>
            <a:endParaRPr lang="en-US" sz="22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6938221" y="2926888"/>
            <a:ext cx="3503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/>
              <a:t>Utilize </a:t>
            </a:r>
            <a:r>
              <a:rPr lang="en-US" sz="2200" i="1" dirty="0"/>
              <a:t>the </a:t>
            </a:r>
            <a:r>
              <a:rPr lang="en-US" sz="2200" b="1" i="1" dirty="0" smtClean="0">
                <a:solidFill>
                  <a:srgbClr val="FFFF66"/>
                </a:solidFill>
              </a:rPr>
              <a:t>maximum </a:t>
            </a:r>
            <a:r>
              <a:rPr lang="en-US" sz="2200" b="1" i="1" dirty="0">
                <a:solidFill>
                  <a:srgbClr val="FFFF66"/>
                </a:solidFill>
              </a:rPr>
              <a:t>uses</a:t>
            </a:r>
            <a:r>
              <a:rPr lang="en-US" sz="2200" i="1" dirty="0"/>
              <a:t> of </a:t>
            </a:r>
            <a:endParaRPr lang="en-US" sz="2200" i="1" dirty="0" smtClean="0"/>
          </a:p>
          <a:p>
            <a:r>
              <a:rPr lang="en-US" sz="2200" i="1" dirty="0" smtClean="0"/>
              <a:t>resources and opportunities</a:t>
            </a:r>
            <a:endParaRPr lang="en-US" sz="2200" b="1" i="1" dirty="0">
              <a:solidFill>
                <a:srgbClr val="FFFF66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5914404" y="4751194"/>
            <a:ext cx="1335411" cy="653725"/>
          </a:xfrm>
          <a:prstGeom prst="rightArrow">
            <a:avLst>
              <a:gd name="adj1" fmla="val 50000"/>
              <a:gd name="adj2" fmla="val 71927"/>
            </a:avLst>
          </a:prstGeom>
          <a:solidFill>
            <a:srgbClr val="FFECB3"/>
          </a:solidFill>
          <a:ln>
            <a:solidFill>
              <a:srgbClr val="FFE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File:Noun Project question mark icon 1101884 cc.svg - Wikimedia Commons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851" y="1356573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File:Noun Project question mark icon 1101884 cc.svg - Wikimedia Commons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851" y="215413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File:Noun Project question mark icon 1101884 cc.svg - Wikimedia Commons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851" y="2991569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commendation Icons - Download Free Vector Icons | Noun Project"/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681" y="3729950"/>
            <a:ext cx="2268777" cy="226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6969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/>
      <p:bldP spid="17" grpId="0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402081"/>
            <a:ext cx="10058400" cy="4467014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GB" sz="2400" dirty="0"/>
              <a:t>Pham </a:t>
            </a:r>
            <a:r>
              <a:rPr lang="en-GB" sz="2400" dirty="0" err="1"/>
              <a:t>Thi</a:t>
            </a:r>
            <a:r>
              <a:rPr lang="en-GB" sz="2400" dirty="0"/>
              <a:t> Ngoc </a:t>
            </a:r>
            <a:r>
              <a:rPr lang="en-GB" sz="2400" dirty="0" smtClean="0"/>
              <a:t>Ha </a:t>
            </a:r>
            <a:r>
              <a:rPr lang="en-GB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(SE130460)</a:t>
            </a:r>
            <a:r>
              <a:rPr lang="en-GB" sz="2400" dirty="0" smtClean="0"/>
              <a:t>		Team Leader</a:t>
            </a:r>
            <a:endParaRPr lang="en-GB" sz="24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GB" sz="2400" dirty="0" smtClean="0">
                <a:sym typeface="Wingdings" panose="05000000000000000000" pitchFamily="2" charset="2"/>
              </a:rPr>
              <a:t>Nguyen </a:t>
            </a:r>
            <a:r>
              <a:rPr lang="en-GB" sz="2400" dirty="0" smtClean="0"/>
              <a:t>Hoang </a:t>
            </a:r>
            <a:r>
              <a:rPr lang="en-GB" sz="2400" dirty="0" err="1" smtClean="0"/>
              <a:t>Gia</a:t>
            </a:r>
            <a:r>
              <a:rPr lang="en-GB" sz="2400" dirty="0" smtClean="0"/>
              <a:t> </a:t>
            </a:r>
            <a:r>
              <a:rPr lang="en-GB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(SE63203)</a:t>
            </a:r>
            <a:r>
              <a:rPr lang="en-GB" sz="2400" dirty="0" smtClean="0"/>
              <a:t>		Team Member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GB" sz="2400" dirty="0">
                <a:sym typeface="Wingdings" panose="05000000000000000000" pitchFamily="2" charset="2"/>
              </a:rPr>
              <a:t>Le </a:t>
            </a:r>
            <a:r>
              <a:rPr lang="en-GB" sz="2400" dirty="0" err="1"/>
              <a:t>Gia</a:t>
            </a:r>
            <a:r>
              <a:rPr lang="en-GB" sz="2400" dirty="0"/>
              <a:t> Nguyen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(SE63042)</a:t>
            </a:r>
            <a:r>
              <a:rPr lang="en-GB" sz="2400" dirty="0"/>
              <a:t>			Team Member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C1501-83CA-4E23-BDAE-C4D5B1CCD9B0}" type="datetime1">
              <a:rPr lang="vi-VN" smtClean="0"/>
              <a:t>05/06/2021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8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66"/>
                </a:solidFill>
              </a:rPr>
              <a:t>02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/>
              <a:t>Our Approach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087-9F87-4A8C-AACE-FE9EC0D71665}" type="datetime1">
              <a:rPr lang="vi-VN" smtClean="0"/>
              <a:t>05/06/2021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77253" y="412496"/>
            <a:ext cx="49173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5"/>
                </a:solidFill>
              </a:rPr>
              <a:t>Suggestion </a:t>
            </a:r>
            <a:r>
              <a:rPr lang="en-US" sz="3000" b="1" i="1" dirty="0" smtClean="0">
                <a:solidFill>
                  <a:schemeClr val="accent5"/>
                </a:solidFill>
              </a:rPr>
              <a:t>when assign tasks</a:t>
            </a:r>
            <a:endParaRPr lang="en-US" sz="3000" i="1" dirty="0">
              <a:solidFill>
                <a:schemeClr val="accent5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107103" y="1567111"/>
            <a:ext cx="4338657" cy="427883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is suggestions?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None/>
            </a:pPr>
            <a:endParaRPr lang="en-US" sz="2400" i="1" u="sng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None/>
            </a:pPr>
            <a:r>
              <a:rPr lang="en-US" sz="2400" i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Case 1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None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Social network</a:t>
            </a: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7" name="Picture 2" descr="People You May Know - IndieWe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351" y="1300479"/>
            <a:ext cx="5582329" cy="493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730240" y="1412240"/>
            <a:ext cx="1838960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816431" y="3037840"/>
            <a:ext cx="1160822" cy="243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277360" y="1539240"/>
            <a:ext cx="1452880" cy="1148080"/>
          </a:xfrm>
          <a:prstGeom prst="straightConnector1">
            <a:avLst/>
          </a:prstGeom>
          <a:ln w="57150">
            <a:solidFill>
              <a:srgbClr val="F44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363551" y="3182052"/>
            <a:ext cx="1452880" cy="1148080"/>
          </a:xfrm>
          <a:prstGeom prst="straightConnector1">
            <a:avLst/>
          </a:prstGeom>
          <a:ln w="57150">
            <a:solidFill>
              <a:srgbClr val="F44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70600" y="2685824"/>
            <a:ext cx="1185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44336"/>
                </a:solidFill>
              </a:rPr>
              <a:t>location</a:t>
            </a:r>
            <a:endParaRPr lang="en-US" sz="2400" i="1" dirty="0">
              <a:solidFill>
                <a:srgbClr val="F4433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51782" y="4432468"/>
            <a:ext cx="283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44336"/>
                </a:solidFill>
              </a:rPr>
              <a:t>Relationship network</a:t>
            </a:r>
            <a:endParaRPr lang="en-US" sz="2400" i="1" dirty="0">
              <a:solidFill>
                <a:srgbClr val="F443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5778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66"/>
                </a:solidFill>
              </a:rPr>
              <a:t>02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/>
              <a:t>Our Approach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087-9F87-4A8C-AACE-FE9EC0D71665}" type="datetime1">
              <a:rPr lang="vi-VN" smtClean="0"/>
              <a:t>05/06/2021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77253" y="412496"/>
            <a:ext cx="49173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5"/>
                </a:solidFill>
              </a:rPr>
              <a:t>Suggestion </a:t>
            </a:r>
            <a:r>
              <a:rPr lang="en-US" sz="3000" b="1" i="1" dirty="0" smtClean="0">
                <a:solidFill>
                  <a:schemeClr val="accent5"/>
                </a:solidFill>
              </a:rPr>
              <a:t>when assign tasks</a:t>
            </a:r>
            <a:endParaRPr lang="en-US" sz="3000" i="1" dirty="0">
              <a:solidFill>
                <a:schemeClr val="accent5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107103" y="1567111"/>
            <a:ext cx="4338657" cy="427883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is suggestions?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None/>
            </a:pPr>
            <a:endParaRPr lang="en-US" sz="2400" i="1" u="sng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None/>
            </a:pPr>
            <a:r>
              <a:rPr lang="en-US" sz="2400" i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Case 2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None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E-commerce</a:t>
            </a: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30548" y="2205683"/>
            <a:ext cx="3673378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1775" indent="-231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1" dirty="0" smtClean="0">
                <a:solidFill>
                  <a:srgbClr val="189ACE"/>
                </a:solidFill>
              </a:rPr>
              <a:t>Personal purchase data</a:t>
            </a:r>
          </a:p>
          <a:p>
            <a:pPr marL="231775" indent="-231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1" dirty="0" smtClean="0">
                <a:solidFill>
                  <a:srgbClr val="189ACE"/>
                </a:solidFill>
              </a:rPr>
              <a:t>Customer interests / trend</a:t>
            </a:r>
          </a:p>
          <a:p>
            <a:pPr marL="231775" indent="-231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1" dirty="0" smtClean="0">
                <a:solidFill>
                  <a:srgbClr val="189ACE"/>
                </a:solidFill>
              </a:rPr>
              <a:t>Compare to sample data</a:t>
            </a:r>
            <a:endParaRPr lang="en-US" sz="2400" i="1" dirty="0">
              <a:solidFill>
                <a:srgbClr val="189AC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r="13886" b="74630"/>
          <a:stretch/>
        </p:blipFill>
        <p:spPr>
          <a:xfrm>
            <a:off x="622315" y="4455838"/>
            <a:ext cx="11008330" cy="129683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882548" y="5332964"/>
            <a:ext cx="5023964" cy="314960"/>
          </a:xfrm>
          <a:prstGeom prst="rect">
            <a:avLst/>
          </a:prstGeom>
          <a:noFill/>
          <a:ln w="57150">
            <a:solidFill>
              <a:srgbClr val="189A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701742" y="3925047"/>
            <a:ext cx="659757" cy="1407917"/>
          </a:xfrm>
          <a:prstGeom prst="straightConnector1">
            <a:avLst/>
          </a:prstGeom>
          <a:ln w="57150">
            <a:solidFill>
              <a:srgbClr val="189A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719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66"/>
                </a:solidFill>
              </a:rPr>
              <a:t>02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/>
              <a:t>Our Approach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087-9F87-4A8C-AACE-FE9EC0D71665}" type="datetime1">
              <a:rPr lang="vi-VN" smtClean="0"/>
              <a:t>05/06/2021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77253" y="412496"/>
            <a:ext cx="49173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5"/>
                </a:solidFill>
              </a:rPr>
              <a:t>Suggestion </a:t>
            </a:r>
            <a:r>
              <a:rPr lang="en-US" sz="3000" b="1" i="1" dirty="0" smtClean="0">
                <a:solidFill>
                  <a:schemeClr val="accent5"/>
                </a:solidFill>
              </a:rPr>
              <a:t>when assign tasks</a:t>
            </a:r>
            <a:endParaRPr lang="en-US" sz="3000" i="1" dirty="0">
              <a:solidFill>
                <a:schemeClr val="accent5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107103" y="1567111"/>
            <a:ext cx="9418657" cy="427883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to suggestions?</a:t>
            </a:r>
          </a:p>
        </p:txBody>
      </p:sp>
      <p:pic>
        <p:nvPicPr>
          <p:cNvPr id="6147" name="Picture 3" descr="Balance, cost, management, time, upward icon - Download on Iconfinder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659" y="1580335"/>
            <a:ext cx="2882824" cy="288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395158734"/>
              </p:ext>
            </p:extLst>
          </p:nvPr>
        </p:nvGraphicFramePr>
        <p:xfrm>
          <a:off x="647712" y="2241295"/>
          <a:ext cx="7625144" cy="2897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507032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66"/>
                </a:solidFill>
              </a:rPr>
              <a:t>02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/>
              <a:t>Our Approach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087-9F87-4A8C-AACE-FE9EC0D71665}" type="datetime1">
              <a:rPr lang="vi-VN" smtClean="0"/>
              <a:t>05/06/2021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77253" y="412496"/>
            <a:ext cx="49173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5"/>
                </a:solidFill>
              </a:rPr>
              <a:t>Suggestion </a:t>
            </a:r>
            <a:r>
              <a:rPr lang="en-US" sz="3000" b="1" i="1" dirty="0" smtClean="0">
                <a:solidFill>
                  <a:schemeClr val="accent5"/>
                </a:solidFill>
              </a:rPr>
              <a:t>when assign tasks</a:t>
            </a:r>
            <a:endParaRPr lang="en-US" sz="3000" i="1" dirty="0">
              <a:solidFill>
                <a:schemeClr val="accent5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107104" y="1567111"/>
            <a:ext cx="7041474" cy="427883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to suggestions? – </a:t>
            </a:r>
            <a:r>
              <a:rPr lang="en-US" sz="2400" b="1" i="1" dirty="0" smtClean="0">
                <a:solidFill>
                  <a:srgbClr val="FFFF66"/>
                </a:solidFill>
              </a:rPr>
              <a:t>Step 1</a:t>
            </a:r>
          </a:p>
          <a:p>
            <a:pPr marL="314325" indent="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ct val="110000"/>
              <a:buNone/>
            </a:pPr>
            <a:r>
              <a:rPr lang="en-US" sz="2400" i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Our purposes:</a:t>
            </a:r>
          </a:p>
          <a:p>
            <a:pPr marL="682625" indent="-36830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ct val="110000"/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More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objective, increase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automation</a:t>
            </a:r>
          </a:p>
          <a:p>
            <a:pPr marL="682625" indent="-36830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ct val="1100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Enabling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Salesmen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to work more effectively,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fit with their ability</a:t>
            </a:r>
          </a:p>
          <a:p>
            <a:pPr marL="682625" indent="-36830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ct val="110000"/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Saves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time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for Sales Manager,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does not assign tasks according to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feelings</a:t>
            </a:r>
          </a:p>
          <a:p>
            <a:pPr marL="682625" indent="-36830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ct val="110000"/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See who is right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person for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each task</a:t>
            </a:r>
          </a:p>
        </p:txBody>
      </p:sp>
      <p:pic>
        <p:nvPicPr>
          <p:cNvPr id="7171" name="Picture 3" descr="Automation and Artificial Intelligence: How machines are affecting people  and places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887" y="1300894"/>
            <a:ext cx="2125803" cy="212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Right Person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288" y="379047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16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66"/>
                </a:solidFill>
              </a:rPr>
              <a:t>02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/>
              <a:t>Our Approach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087-9F87-4A8C-AACE-FE9EC0D71665}" type="datetime1">
              <a:rPr lang="vi-VN" smtClean="0"/>
              <a:t>05/06/2021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77253" y="412496"/>
            <a:ext cx="49173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5"/>
                </a:solidFill>
              </a:rPr>
              <a:t>Suggestion </a:t>
            </a:r>
            <a:r>
              <a:rPr lang="en-US" sz="3000" b="1" i="1" dirty="0" smtClean="0">
                <a:solidFill>
                  <a:schemeClr val="accent5"/>
                </a:solidFill>
              </a:rPr>
              <a:t>when assign tasks</a:t>
            </a:r>
            <a:endParaRPr lang="en-US" sz="3000" i="1" dirty="0">
              <a:solidFill>
                <a:schemeClr val="accent5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107104" y="1567111"/>
            <a:ext cx="7041474" cy="427883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to suggestions? – </a:t>
            </a:r>
            <a:r>
              <a:rPr lang="en-US" sz="2400" b="1" i="1" dirty="0" smtClean="0">
                <a:solidFill>
                  <a:srgbClr val="FFFF66"/>
                </a:solidFill>
              </a:rPr>
              <a:t>Step 2</a:t>
            </a:r>
          </a:p>
          <a:p>
            <a:pPr marL="314325" indent="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ct val="110000"/>
              <a:buNone/>
            </a:pPr>
            <a:r>
              <a:rPr lang="en-US" sz="2400" i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Our criteria:</a:t>
            </a:r>
          </a:p>
          <a:p>
            <a:pPr marL="682625" indent="-36830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ct val="110000"/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Experience*</a:t>
            </a:r>
          </a:p>
          <a:p>
            <a:pPr marL="682625" indent="-36830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ct val="110000"/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Location* (</a:t>
            </a:r>
            <a:r>
              <a:rPr lang="en-US" sz="2400" i="1" dirty="0">
                <a:solidFill>
                  <a:srgbClr val="FFECB3"/>
                </a:solidFill>
              </a:rPr>
              <a:t>i</a:t>
            </a:r>
            <a:r>
              <a:rPr lang="en-US" sz="2400" i="1" dirty="0" smtClean="0">
                <a:solidFill>
                  <a:srgbClr val="FFECB3"/>
                </a:solidFill>
              </a:rPr>
              <a:t>n ward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&gt;&gt; </a:t>
            </a:r>
            <a:r>
              <a:rPr lang="en-US" sz="2400" i="1" dirty="0" smtClean="0">
                <a:solidFill>
                  <a:srgbClr val="FFECB3"/>
                </a:solidFill>
              </a:rPr>
              <a:t>in district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&gt;&gt; </a:t>
            </a:r>
            <a:r>
              <a:rPr lang="en-US" sz="2400" i="1" dirty="0" smtClean="0">
                <a:solidFill>
                  <a:srgbClr val="FFECB3"/>
                </a:solidFill>
              </a:rPr>
              <a:t>nearby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)</a:t>
            </a:r>
          </a:p>
          <a:p>
            <a:pPr marL="682625" indent="-36830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ct val="110000"/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Number of tasks</a:t>
            </a:r>
            <a:r>
              <a:rPr lang="en-US" sz="2400" baseline="30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2073" y="5367156"/>
            <a:ext cx="4624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(*): Used for suggestion calculating</a:t>
            </a:r>
          </a:p>
          <a:p>
            <a:r>
              <a:rPr lang="en-US" i="1" dirty="0" smtClean="0"/>
              <a:t>(1): Used for sorting Salesman (by </a:t>
            </a:r>
            <a:r>
              <a:rPr lang="en-US" i="1" u="sng" dirty="0" err="1" smtClean="0">
                <a:solidFill>
                  <a:srgbClr val="FFECB3"/>
                </a:solidFill>
              </a:rPr>
              <a:t>matchPoints</a:t>
            </a:r>
            <a:r>
              <a:rPr lang="en-US" i="1" dirty="0" smtClean="0"/>
              <a:t>)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121" y="1722732"/>
            <a:ext cx="3836068" cy="39675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466" y="1722732"/>
            <a:ext cx="4712723" cy="1242352"/>
          </a:xfrm>
          <a:prstGeom prst="rect">
            <a:avLst/>
          </a:prstGeom>
        </p:spPr>
      </p:pic>
      <p:pic>
        <p:nvPicPr>
          <p:cNvPr id="8195" name="Picture 3" descr="Sort List Icons - Download Free Vector Icons | Noun Project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10" y="3913065"/>
            <a:ext cx="1188695" cy="118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59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66"/>
                </a:solidFill>
              </a:rPr>
              <a:t>02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/>
              <a:t>Our Approach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087-9F87-4A8C-AACE-FE9EC0D71665}" type="datetime1">
              <a:rPr lang="vi-VN" smtClean="0"/>
              <a:t>05/06/2021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77253" y="412496"/>
            <a:ext cx="49173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5"/>
                </a:solidFill>
              </a:rPr>
              <a:t>Suggestion </a:t>
            </a:r>
            <a:r>
              <a:rPr lang="en-US" sz="3000" b="1" i="1" dirty="0" smtClean="0">
                <a:solidFill>
                  <a:schemeClr val="accent5"/>
                </a:solidFill>
              </a:rPr>
              <a:t>when assign tasks</a:t>
            </a:r>
            <a:endParaRPr lang="en-US" sz="3000" i="1" dirty="0">
              <a:solidFill>
                <a:schemeClr val="accent5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107104" y="1567111"/>
            <a:ext cx="7041474" cy="427883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to suggestions? – </a:t>
            </a:r>
            <a:r>
              <a:rPr lang="en-US" sz="2400" b="1" i="1" dirty="0" smtClean="0">
                <a:solidFill>
                  <a:srgbClr val="FFFF66"/>
                </a:solidFill>
              </a:rPr>
              <a:t>Step 3</a:t>
            </a:r>
          </a:p>
          <a:p>
            <a:pPr marL="314325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SzPct val="110000"/>
              <a:buNone/>
            </a:pPr>
            <a:r>
              <a:rPr lang="en-US" sz="2400" i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Criteria 2: “Location”</a:t>
            </a:r>
          </a:p>
          <a:p>
            <a:pPr marL="314325" indent="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ct val="110000"/>
              <a:buNone/>
            </a:pPr>
            <a:r>
              <a:rPr lang="en-US" sz="24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Our Solution:</a:t>
            </a:r>
          </a:p>
          <a:p>
            <a:pPr marL="682625" indent="-252413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2400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Step 1: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Search Salesman in same ward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682625" indent="-252413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Step </a:t>
            </a:r>
            <a:r>
              <a:rPr lang="en-US" sz="2400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2: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Search Salesman in same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district</a:t>
            </a:r>
            <a:endParaRPr lang="en-US" sz="2400" dirty="0">
              <a:solidFill>
                <a:srgbClr val="FFECB3"/>
              </a:solidFill>
            </a:endParaRPr>
          </a:p>
          <a:p>
            <a:pPr marL="682625" indent="-252413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2400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Step 3: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 i="1" dirty="0" smtClean="0">
                <a:solidFill>
                  <a:srgbClr val="FFECB3"/>
                </a:solidFill>
              </a:rPr>
              <a:t>Brute force search</a:t>
            </a:r>
            <a:r>
              <a:rPr lang="en-US" sz="2400" i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by distance</a:t>
            </a:r>
          </a:p>
          <a:p>
            <a:pPr marL="1597025" indent="0">
              <a:spcBef>
                <a:spcPts val="0"/>
              </a:spcBef>
              <a:spcAft>
                <a:spcPts val="0"/>
              </a:spcAft>
              <a:buSzPct val="110000"/>
              <a:buNone/>
            </a:pPr>
            <a:endParaRPr lang="en-US" sz="2200" i="1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1597025" indent="0">
              <a:spcBef>
                <a:spcPts val="0"/>
              </a:spcBef>
              <a:spcAft>
                <a:spcPts val="0"/>
              </a:spcAft>
              <a:buSzPct val="110000"/>
              <a:buNone/>
            </a:pPr>
            <a:endParaRPr lang="en-US" sz="22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682625" indent="0">
              <a:spcBef>
                <a:spcPts val="0"/>
              </a:spcBef>
              <a:spcAft>
                <a:spcPts val="0"/>
              </a:spcAft>
              <a:buSzPct val="110000"/>
              <a:buNone/>
            </a:pPr>
            <a:r>
              <a:rPr lang="en-US" sz="2400" i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using </a:t>
            </a:r>
            <a:r>
              <a:rPr lang="en-US" sz="2400" i="1" dirty="0" err="1">
                <a:solidFill>
                  <a:srgbClr val="FFECB3"/>
                </a:solidFill>
              </a:rPr>
              <a:t>Haversine</a:t>
            </a:r>
            <a:r>
              <a:rPr lang="en-US" sz="2400" i="1" dirty="0">
                <a:solidFill>
                  <a:srgbClr val="FFECB3"/>
                </a:solidFill>
              </a:rPr>
              <a:t> </a:t>
            </a:r>
            <a:r>
              <a:rPr lang="en-US" sz="2400" i="1" dirty="0" smtClean="0">
                <a:solidFill>
                  <a:srgbClr val="FFECB3"/>
                </a:solidFill>
              </a:rPr>
              <a:t>formula</a:t>
            </a:r>
            <a:r>
              <a:rPr lang="en-US" sz="2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)</a:t>
            </a:r>
            <a:endParaRPr lang="en-US" sz="24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682625" indent="-252413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ct val="110000"/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FFECB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9390" y="2052802"/>
            <a:ext cx="2624180" cy="461665"/>
          </a:xfrm>
          <a:prstGeom prst="rect">
            <a:avLst/>
          </a:prstGeom>
          <a:noFill/>
          <a:ln>
            <a:solidFill>
              <a:srgbClr val="FFFF66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FFFF66"/>
                </a:solidFill>
              </a:rPr>
              <a:t>listSalesmen</a:t>
            </a:r>
            <a:r>
              <a:rPr lang="en-US" sz="2400" b="1" dirty="0" smtClean="0">
                <a:solidFill>
                  <a:srgbClr val="FFFF66"/>
                </a:solidFill>
              </a:rPr>
              <a:t>(5</a:t>
            </a:r>
            <a:r>
              <a:rPr lang="en-US" sz="2400" b="1" dirty="0">
                <a:solidFill>
                  <a:srgbClr val="FFFF66"/>
                </a:solidFill>
              </a:rPr>
              <a:t>) = </a:t>
            </a:r>
            <a:r>
              <a:rPr lang="en-US" sz="2400" b="1" dirty="0" smtClean="0">
                <a:solidFill>
                  <a:srgbClr val="FFFF66"/>
                </a:solidFill>
              </a:rPr>
              <a:t>[]</a:t>
            </a:r>
            <a:endParaRPr lang="en-US" sz="2400" b="1" dirty="0">
              <a:solidFill>
                <a:srgbClr val="FFFF66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724891" y="2615878"/>
            <a:ext cx="787079" cy="704320"/>
          </a:xfrm>
          <a:prstGeom prst="straightConnector1">
            <a:avLst/>
          </a:prstGeom>
          <a:ln w="57150">
            <a:solidFill>
              <a:srgbClr val="FFFF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152200" y="2930332"/>
            <a:ext cx="313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66"/>
                </a:solidFill>
              </a:rPr>
              <a:t>(</a:t>
            </a:r>
            <a:r>
              <a:rPr lang="en-US" dirty="0" err="1" smtClean="0">
                <a:solidFill>
                  <a:srgbClr val="FFFF66"/>
                </a:solidFill>
              </a:rPr>
              <a:t>listSalesmen.length</a:t>
            </a:r>
            <a:r>
              <a:rPr lang="en-US" dirty="0" smtClean="0">
                <a:solidFill>
                  <a:srgbClr val="FFFF66"/>
                </a:solidFill>
              </a:rPr>
              <a:t> == 5)    ???</a:t>
            </a:r>
            <a:endParaRPr lang="en-US" dirty="0">
              <a:solidFill>
                <a:srgbClr val="FFFF66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977253" y="2615878"/>
            <a:ext cx="986129" cy="1472345"/>
          </a:xfrm>
          <a:prstGeom prst="straightConnector1">
            <a:avLst/>
          </a:prstGeom>
          <a:ln w="57150">
            <a:solidFill>
              <a:srgbClr val="FFFF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11970" y="3341558"/>
            <a:ext cx="313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66"/>
                </a:solidFill>
              </a:rPr>
              <a:t>(</a:t>
            </a:r>
            <a:r>
              <a:rPr lang="en-US" dirty="0" err="1" smtClean="0">
                <a:solidFill>
                  <a:srgbClr val="FFFF66"/>
                </a:solidFill>
              </a:rPr>
              <a:t>listSalesmen.length</a:t>
            </a:r>
            <a:r>
              <a:rPr lang="en-US" dirty="0" smtClean="0">
                <a:solidFill>
                  <a:srgbClr val="FFFF66"/>
                </a:solidFill>
              </a:rPr>
              <a:t> == 5)    ???</a:t>
            </a:r>
            <a:endParaRPr lang="en-US" dirty="0">
              <a:solidFill>
                <a:srgbClr val="FFFF66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35608"/>
          <a:stretch/>
        </p:blipFill>
        <p:spPr>
          <a:xfrm>
            <a:off x="7511970" y="2979784"/>
            <a:ext cx="3969788" cy="28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75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7" grpId="0" animBg="1"/>
      <p:bldP spid="15" grpId="0"/>
      <p:bldP spid="15" grpId="1"/>
      <p:bldP spid="19" grpId="0"/>
      <p:bldP spid="1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66"/>
                </a:solidFill>
              </a:rPr>
              <a:t>02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/>
              <a:t>Our Approach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087-9F87-4A8C-AACE-FE9EC0D71665}" type="datetime1">
              <a:rPr lang="vi-VN" smtClean="0"/>
              <a:t>05/06/2021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77253" y="412496"/>
            <a:ext cx="49173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5"/>
                </a:solidFill>
              </a:rPr>
              <a:t>Suggestion </a:t>
            </a:r>
            <a:r>
              <a:rPr lang="en-US" sz="3000" b="1" i="1" dirty="0" smtClean="0">
                <a:solidFill>
                  <a:schemeClr val="accent5"/>
                </a:solidFill>
              </a:rPr>
              <a:t>when assign tasks</a:t>
            </a:r>
            <a:endParaRPr lang="en-US" sz="3000" i="1" dirty="0">
              <a:solidFill>
                <a:schemeClr val="accent5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107104" y="1567111"/>
            <a:ext cx="7041474" cy="427883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to suggestions? – </a:t>
            </a:r>
            <a:r>
              <a:rPr lang="en-US" sz="2400" b="1" i="1" dirty="0" smtClean="0">
                <a:solidFill>
                  <a:srgbClr val="FFFF66"/>
                </a:solidFill>
              </a:rPr>
              <a:t>Step 3</a:t>
            </a:r>
          </a:p>
          <a:p>
            <a:pPr marL="314325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SzPct val="110000"/>
              <a:buNone/>
            </a:pPr>
            <a:r>
              <a:rPr lang="en-US" sz="2800" b="1" i="1" dirty="0" err="1">
                <a:solidFill>
                  <a:srgbClr val="FFECB3"/>
                </a:solidFill>
              </a:rPr>
              <a:t>Haversine</a:t>
            </a:r>
            <a:r>
              <a:rPr lang="en-US" sz="2800" b="1" i="1" dirty="0">
                <a:solidFill>
                  <a:srgbClr val="FFECB3"/>
                </a:solidFill>
              </a:rPr>
              <a:t> formula</a:t>
            </a:r>
            <a:endParaRPr lang="en-US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682625" indent="-252413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ct val="110000"/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FFECB3"/>
              </a:solidFill>
            </a:endParaRPr>
          </a:p>
        </p:txBody>
      </p:sp>
      <p:pic>
        <p:nvPicPr>
          <p:cNvPr id="9220" name="Picture 4" descr="Haversine formula - Wikipedia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370" y="3328896"/>
            <a:ext cx="2511894" cy="251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he haversine formula - Sketchplanati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603" y="1608636"/>
            <a:ext cx="5048771" cy="427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77200" y="2562151"/>
            <a:ext cx="5006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Calculate geographic distance on Earth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9332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66"/>
                </a:solidFill>
              </a:rPr>
              <a:t>02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/>
              <a:t>Our Approach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087-9F87-4A8C-AACE-FE9EC0D71665}" type="datetime1">
              <a:rPr lang="vi-VN" smtClean="0"/>
              <a:t>05/06/2021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77253" y="412496"/>
            <a:ext cx="49173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5"/>
                </a:solidFill>
              </a:rPr>
              <a:t>Suggestion </a:t>
            </a:r>
            <a:r>
              <a:rPr lang="en-US" sz="3000" b="1" i="1" dirty="0" smtClean="0">
                <a:solidFill>
                  <a:schemeClr val="accent5"/>
                </a:solidFill>
              </a:rPr>
              <a:t>when assign tasks</a:t>
            </a:r>
            <a:endParaRPr lang="en-US" sz="3000" i="1" dirty="0">
              <a:solidFill>
                <a:schemeClr val="accent5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107104" y="1567111"/>
            <a:ext cx="7041474" cy="427883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to suggestions? – </a:t>
            </a:r>
            <a:r>
              <a:rPr lang="en-US" sz="2400" b="1" i="1" dirty="0" smtClean="0">
                <a:solidFill>
                  <a:srgbClr val="FFFF66"/>
                </a:solidFill>
              </a:rPr>
              <a:t>Step 3</a:t>
            </a:r>
          </a:p>
          <a:p>
            <a:pPr marL="314325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SzPct val="110000"/>
              <a:buNone/>
            </a:pPr>
            <a:r>
              <a:rPr lang="en-US" sz="2800" b="1" i="1" dirty="0" err="1">
                <a:solidFill>
                  <a:srgbClr val="FFECB3"/>
                </a:solidFill>
              </a:rPr>
              <a:t>Haversine</a:t>
            </a:r>
            <a:r>
              <a:rPr lang="en-US" sz="2800" b="1" i="1" dirty="0">
                <a:solidFill>
                  <a:srgbClr val="FFECB3"/>
                </a:solidFill>
              </a:rPr>
              <a:t> formula</a:t>
            </a:r>
            <a:endParaRPr lang="en-US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682625" indent="-252413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ct val="110000"/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FFECB3"/>
              </a:solidFill>
            </a:endParaRPr>
          </a:p>
        </p:txBody>
      </p:sp>
      <p:pic>
        <p:nvPicPr>
          <p:cNvPr id="9226" name="Picture 10" descr="Haversine formula – Calculate distance between two Latitude/Longitude –  Tomasz Tarnawski – Technical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814" y="2819760"/>
            <a:ext cx="7722228" cy="2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500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87099"/>
            <a:ext cx="10058400" cy="2650029"/>
          </a:xfrm>
        </p:spPr>
        <p:txBody>
          <a:bodyPr>
            <a:normAutofit/>
          </a:bodyPr>
          <a:lstStyle/>
          <a:p>
            <a:pPr algn="ctr"/>
            <a:r>
              <a:rPr lang="en-US" sz="11500" b="1" dirty="0" smtClean="0">
                <a:latin typeface="+mn-lt"/>
              </a:rPr>
              <a:t>Demo</a:t>
            </a:r>
            <a:endParaRPr lang="en-US" sz="1150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683726"/>
            <a:ext cx="10058400" cy="1953042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+mn-lt"/>
              </a:rPr>
              <a:t>Assign tasks &amp;</a:t>
            </a:r>
          </a:p>
          <a:p>
            <a:pPr algn="ctr"/>
            <a:r>
              <a:rPr lang="en-US" sz="4400" dirty="0" smtClean="0">
                <a:latin typeface="+mn-lt"/>
              </a:rPr>
              <a:t>Suggestion when assign</a:t>
            </a:r>
            <a:endParaRPr lang="en-US" sz="4400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A49E8-E2D5-45FA-9992-23007079EAF8}" type="datetime1">
              <a:rPr lang="vi-VN" smtClean="0"/>
              <a:t>05/06/2021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2593" l="20429" r="81286">
                        <a14:foregroundMark x1="50429" y1="46944" x2="47429" y2="32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07"/>
          <a:stretch/>
        </p:blipFill>
        <p:spPr>
          <a:xfrm>
            <a:off x="0" y="628154"/>
            <a:ext cx="3712802" cy="530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90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87099"/>
            <a:ext cx="10058400" cy="2650029"/>
          </a:xfrm>
        </p:spPr>
        <p:txBody>
          <a:bodyPr>
            <a:normAutofit/>
          </a:bodyPr>
          <a:lstStyle/>
          <a:p>
            <a:pPr algn="ctr"/>
            <a:r>
              <a:rPr lang="en-US" sz="11500" b="1" dirty="0" smtClean="0">
                <a:latin typeface="+mn-lt"/>
              </a:rPr>
              <a:t>Feature 3</a:t>
            </a:r>
            <a:endParaRPr lang="en-US" sz="1150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618521"/>
            <a:ext cx="10058400" cy="1953042"/>
          </a:xfrm>
        </p:spPr>
        <p:txBody>
          <a:bodyPr>
            <a:normAutofit/>
          </a:bodyPr>
          <a:lstStyle/>
          <a:p>
            <a:pPr marL="336550" algn="ctr">
              <a:lnSpc>
                <a:spcPct val="100000"/>
              </a:lnSpc>
              <a:spcBef>
                <a:spcPts val="600"/>
              </a:spcBef>
              <a:spcAft>
                <a:spcPts val="2400"/>
              </a:spcAft>
              <a:buClr>
                <a:schemeClr val="accent2"/>
              </a:buClr>
            </a:pPr>
            <a:r>
              <a:rPr lang="en-US" sz="4400" dirty="0" smtClean="0">
                <a:latin typeface="+mn-lt"/>
              </a:rPr>
              <a:t>Definition of KPI</a:t>
            </a:r>
            <a:endParaRPr lang="en-US" sz="4400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A49E8-E2D5-45FA-9992-23007079EAF8}" type="datetime1">
              <a:rPr lang="vi-VN" smtClean="0"/>
              <a:t>05/06/2021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71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Outline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23484-E0A7-41D5-9E61-5BA850B251AC}" type="datetime1">
              <a:rPr lang="vi-VN" smtClean="0"/>
              <a:t>05/06/2021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3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53440" y="1626606"/>
            <a:ext cx="4131387" cy="1477328"/>
            <a:chOff x="853440" y="1479888"/>
            <a:chExt cx="4131387" cy="1477328"/>
          </a:xfrm>
        </p:grpSpPr>
        <p:sp>
          <p:nvSpPr>
            <p:cNvPr id="9" name="TextBox 8"/>
            <p:cNvSpPr txBox="1"/>
            <p:nvPr/>
          </p:nvSpPr>
          <p:spPr>
            <a:xfrm>
              <a:off x="853440" y="1479888"/>
              <a:ext cx="135485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b="1" dirty="0" smtClean="0">
                  <a:solidFill>
                    <a:srgbClr val="FFFF66"/>
                  </a:solidFill>
                </a:rPr>
                <a:t>01</a:t>
              </a:r>
              <a:endParaRPr lang="en-US" sz="9000" b="1" dirty="0">
                <a:solidFill>
                  <a:srgbClr val="FFFF66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298" y="1937968"/>
              <a:ext cx="27765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Introduction</a:t>
              </a:r>
              <a:endPara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26023" y="1626606"/>
            <a:ext cx="3462230" cy="1477328"/>
            <a:chOff x="853440" y="1479888"/>
            <a:chExt cx="3462230" cy="1477328"/>
          </a:xfrm>
        </p:grpSpPr>
        <p:sp>
          <p:nvSpPr>
            <p:cNvPr id="19" name="TextBox 18"/>
            <p:cNvSpPr txBox="1"/>
            <p:nvPr/>
          </p:nvSpPr>
          <p:spPr>
            <a:xfrm>
              <a:off x="853440" y="1479888"/>
              <a:ext cx="135485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b="1" dirty="0" smtClean="0">
                  <a:solidFill>
                    <a:srgbClr val="FFFF66"/>
                  </a:solidFill>
                </a:rPr>
                <a:t>03</a:t>
              </a:r>
              <a:endParaRPr lang="en-US" sz="9000" b="1" dirty="0">
                <a:solidFill>
                  <a:srgbClr val="FFFF66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08298" y="1937968"/>
              <a:ext cx="21073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Outcome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026023" y="3716783"/>
            <a:ext cx="4184672" cy="1603957"/>
            <a:chOff x="7026023" y="3198031"/>
            <a:chExt cx="4184672" cy="1603957"/>
          </a:xfrm>
        </p:grpSpPr>
        <p:grpSp>
          <p:nvGrpSpPr>
            <p:cNvPr id="21" name="Group 20"/>
            <p:cNvGrpSpPr/>
            <p:nvPr/>
          </p:nvGrpSpPr>
          <p:grpSpPr>
            <a:xfrm>
              <a:off x="7026023" y="3198031"/>
              <a:ext cx="4184672" cy="1477328"/>
              <a:chOff x="853440" y="1573985"/>
              <a:chExt cx="4184672" cy="1477328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853440" y="1573985"/>
                <a:ext cx="135485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0" b="1" dirty="0" smtClean="0">
                    <a:solidFill>
                      <a:srgbClr val="FFFF66"/>
                    </a:solidFill>
                  </a:rPr>
                  <a:t>04</a:t>
                </a:r>
                <a:endParaRPr lang="en-US" sz="9000" b="1" dirty="0">
                  <a:solidFill>
                    <a:srgbClr val="FFFF66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208298" y="1788818"/>
                <a:ext cx="28298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Limitations</a:t>
                </a:r>
                <a:r>
                  <a:rPr lang="en-US" sz="3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&amp;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8380881" y="4094102"/>
              <a:ext cx="27747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Future </a:t>
              </a:r>
              <a:r>
                <a:rPr 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plans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55904" y="3716783"/>
            <a:ext cx="4914328" cy="1603957"/>
            <a:chOff x="855904" y="3198031"/>
            <a:chExt cx="4914328" cy="1603957"/>
          </a:xfrm>
        </p:grpSpPr>
        <p:grpSp>
          <p:nvGrpSpPr>
            <p:cNvPr id="12" name="Group 11"/>
            <p:cNvGrpSpPr/>
            <p:nvPr/>
          </p:nvGrpSpPr>
          <p:grpSpPr>
            <a:xfrm>
              <a:off x="855904" y="3198031"/>
              <a:ext cx="4914328" cy="1477328"/>
              <a:chOff x="855904" y="1573985"/>
              <a:chExt cx="4914328" cy="1477328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55904" y="1573985"/>
                <a:ext cx="135485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0" b="1" dirty="0" smtClean="0">
                    <a:solidFill>
                      <a:srgbClr val="FFFF66"/>
                    </a:solidFill>
                  </a:rPr>
                  <a:t>02</a:t>
                </a:r>
                <a:endParaRPr lang="en-US" sz="9000" b="1" dirty="0">
                  <a:solidFill>
                    <a:srgbClr val="FFFF66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208295" y="1788818"/>
                <a:ext cx="356193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Our </a:t>
                </a:r>
                <a:r>
                  <a:rPr lang="en-US" sz="40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Approach</a:t>
                </a:r>
                <a:r>
                  <a:rPr lang="en-US" sz="30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&amp;</a:t>
                </a:r>
                <a:endParaRPr lang="en-US" sz="3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208295" y="4094102"/>
              <a:ext cx="35107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Demonstrations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86864" y="2792572"/>
            <a:ext cx="688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p.04</a:t>
            </a:r>
            <a:endParaRPr lang="en-US" sz="2200" dirty="0"/>
          </a:p>
        </p:txBody>
      </p:sp>
      <p:sp>
        <p:nvSpPr>
          <p:cNvPr id="24" name="TextBox 23"/>
          <p:cNvSpPr txBox="1"/>
          <p:nvPr/>
        </p:nvSpPr>
        <p:spPr>
          <a:xfrm>
            <a:off x="1186863" y="4882044"/>
            <a:ext cx="688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p.08</a:t>
            </a:r>
            <a:endParaRPr lang="en-US" sz="2200" dirty="0"/>
          </a:p>
        </p:txBody>
      </p:sp>
      <p:sp>
        <p:nvSpPr>
          <p:cNvPr id="25" name="TextBox 24"/>
          <p:cNvSpPr txBox="1"/>
          <p:nvPr/>
        </p:nvSpPr>
        <p:spPr>
          <a:xfrm>
            <a:off x="7359446" y="4882043"/>
            <a:ext cx="688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p.35</a:t>
            </a:r>
            <a:endParaRPr lang="en-US" sz="2200" dirty="0"/>
          </a:p>
        </p:txBody>
      </p:sp>
      <p:sp>
        <p:nvSpPr>
          <p:cNvPr id="28" name="TextBox 27"/>
          <p:cNvSpPr txBox="1"/>
          <p:nvPr/>
        </p:nvSpPr>
        <p:spPr>
          <a:xfrm>
            <a:off x="7359447" y="2792571"/>
            <a:ext cx="688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p.34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9757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66"/>
                </a:solidFill>
              </a:rPr>
              <a:t>02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/>
              <a:t>Our Approach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087-9F87-4A8C-AACE-FE9EC0D71665}" type="datetime1">
              <a:rPr lang="vi-VN" smtClean="0"/>
              <a:t>05/06/2021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30</a:t>
            </a:fld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107104" y="1567111"/>
            <a:ext cx="10048576" cy="427883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KPIs</a:t>
            </a:r>
            <a:endParaRPr lang="en-US" sz="2400" dirty="0" smtClean="0">
              <a:solidFill>
                <a:srgbClr val="FFECB3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20533" y="412496"/>
            <a:ext cx="339541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5"/>
                </a:solidFill>
              </a:rPr>
              <a:t>Definition of “TASK”</a:t>
            </a:r>
            <a:endParaRPr lang="en-US" sz="3000" i="1" dirty="0">
              <a:solidFill>
                <a:schemeClr val="accent5"/>
              </a:solidFill>
            </a:endParaRPr>
          </a:p>
        </p:txBody>
      </p:sp>
      <p:pic>
        <p:nvPicPr>
          <p:cNvPr id="12300" name="Picture 12" descr="Business Man Comments - Suit Man Icon Png PNG Image | Transparent PNG Free  Download on SeekPNG"/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99" b="95947" l="15000" r="90000">
                        <a14:foregroundMark x1="46951" y1="13855" x2="61341" y2="18756"/>
                        <a14:foregroundMark x1="78659" y1="73233" x2="80732" y2="86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49" t="3531" r="15795" b="3607"/>
          <a:stretch/>
        </p:blipFill>
        <p:spPr bwMode="auto">
          <a:xfrm>
            <a:off x="1400536" y="2338086"/>
            <a:ext cx="1307939" cy="238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1567199" y="4778700"/>
            <a:ext cx="12763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/>
              <a:t>Salesman</a:t>
            </a:r>
            <a:endParaRPr lang="en-US" sz="2200" i="1" dirty="0"/>
          </a:p>
        </p:txBody>
      </p:sp>
      <p:grpSp>
        <p:nvGrpSpPr>
          <p:cNvPr id="43" name="Group 42"/>
          <p:cNvGrpSpPr/>
          <p:nvPr/>
        </p:nvGrpSpPr>
        <p:grpSpPr>
          <a:xfrm>
            <a:off x="4331106" y="2646925"/>
            <a:ext cx="5569352" cy="2132428"/>
            <a:chOff x="4331106" y="2646925"/>
            <a:chExt cx="5569352" cy="2132428"/>
          </a:xfrm>
        </p:grpSpPr>
        <p:pic>
          <p:nvPicPr>
            <p:cNvPr id="48" name="Picture 10" descr="Key Performance Indicators for B2B eCommerce | Clarity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7836" y="2646925"/>
              <a:ext cx="1452622" cy="1452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10" descr="Key Performance Indicators for B2B eCommerce | Clarity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9471" y="2646925"/>
              <a:ext cx="1452622" cy="1452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10" descr="Key Performance Indicators for B2B eCommerce | Clarity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06" y="2646925"/>
              <a:ext cx="1452622" cy="1452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/>
            <p:cNvSpPr txBox="1"/>
            <p:nvPr/>
          </p:nvSpPr>
          <p:spPr>
            <a:xfrm>
              <a:off x="4783944" y="4348465"/>
              <a:ext cx="54694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/>
                <a:t>KPI</a:t>
              </a:r>
              <a:endParaRPr lang="en-US" sz="2200" i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42309" y="4348466"/>
              <a:ext cx="54694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/>
                <a:t>KPI</a:t>
              </a:r>
              <a:endParaRPr lang="en-US" sz="2200" i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900674" y="4348465"/>
              <a:ext cx="54694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/>
                <a:t>KPI</a:t>
              </a:r>
              <a:endParaRPr lang="en-US" sz="2200" i="1" dirty="0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3831220" y="1921397"/>
            <a:ext cx="6748041" cy="3460831"/>
          </a:xfrm>
          <a:prstGeom prst="rect">
            <a:avLst/>
          </a:prstGeom>
          <a:noFill/>
          <a:ln w="5715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1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66"/>
                </a:solidFill>
              </a:rPr>
              <a:t>02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/>
              <a:t>Our Approach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087-9F87-4A8C-AACE-FE9EC0D71665}" type="datetime1">
              <a:rPr lang="vi-VN" smtClean="0"/>
              <a:t>05/06/2021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31</a:t>
            </a:fld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107104" y="1567111"/>
            <a:ext cx="10048576" cy="427883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KPIs Criteria</a:t>
            </a:r>
            <a:endParaRPr lang="en-US" sz="2400" b="1" i="1" dirty="0" smtClean="0">
              <a:solidFill>
                <a:srgbClr val="FFFF66"/>
              </a:solidFill>
            </a:endParaRPr>
          </a:p>
          <a:p>
            <a:pPr marL="314325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SzPct val="110000"/>
              <a:buNone/>
            </a:pPr>
            <a:endParaRPr lang="en-US" sz="2400" dirty="0" smtClean="0">
              <a:solidFill>
                <a:srgbClr val="FFECB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51" y="3475965"/>
            <a:ext cx="7516274" cy="267689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567897" y="2144876"/>
            <a:ext cx="2349661" cy="13310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10 criteria</a:t>
            </a:r>
            <a:endParaRPr lang="en-US" sz="30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062714" y="2160964"/>
            <a:ext cx="1099595" cy="5949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062714" y="2742176"/>
            <a:ext cx="1192192" cy="2960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820533" y="412496"/>
            <a:ext cx="339541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5"/>
                </a:solidFill>
              </a:rPr>
              <a:t>Definition of “TASK”</a:t>
            </a:r>
            <a:endParaRPr lang="en-US" sz="3000" i="1" dirty="0">
              <a:solidFill>
                <a:schemeClr val="accent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60924" y="1837178"/>
            <a:ext cx="18753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Auto criteria</a:t>
            </a:r>
            <a:endParaRPr lang="en-US" sz="2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84074" y="2767382"/>
            <a:ext cx="22553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Manual criteria</a:t>
            </a:r>
            <a:endParaRPr lang="en-US" sz="2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5526199" y="3813766"/>
            <a:ext cx="219919" cy="219919"/>
          </a:xfrm>
          <a:prstGeom prst="ellipse">
            <a:avLst/>
          </a:prstGeom>
          <a:solidFill>
            <a:srgbClr val="4CAF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474117" y="3816662"/>
            <a:ext cx="219919" cy="219919"/>
          </a:xfrm>
          <a:prstGeom prst="ellipse">
            <a:avLst/>
          </a:prstGeom>
          <a:solidFill>
            <a:srgbClr val="4CAF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639297" y="4263102"/>
            <a:ext cx="219919" cy="219919"/>
          </a:xfrm>
          <a:prstGeom prst="ellipse">
            <a:avLst/>
          </a:prstGeom>
          <a:solidFill>
            <a:srgbClr val="4CAF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351144" y="4263102"/>
            <a:ext cx="219919" cy="219919"/>
          </a:xfrm>
          <a:prstGeom prst="ellipse">
            <a:avLst/>
          </a:prstGeom>
          <a:solidFill>
            <a:srgbClr val="4CAF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793135" y="4727604"/>
            <a:ext cx="219919" cy="219919"/>
          </a:xfrm>
          <a:prstGeom prst="ellipse">
            <a:avLst/>
          </a:prstGeom>
          <a:solidFill>
            <a:srgbClr val="4CAF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186590" y="3813766"/>
            <a:ext cx="219919" cy="219919"/>
          </a:xfrm>
          <a:prstGeom prst="ellipse">
            <a:avLst/>
          </a:prstGeom>
          <a:solidFill>
            <a:srgbClr val="4CAF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001476" y="5163663"/>
            <a:ext cx="219919" cy="2199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491768" y="5163662"/>
            <a:ext cx="219919" cy="2199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0001396" y="4727604"/>
            <a:ext cx="219919" cy="2199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303199" y="5624136"/>
            <a:ext cx="219919" cy="2199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329430" y="2001507"/>
            <a:ext cx="219919" cy="219919"/>
          </a:xfrm>
          <a:prstGeom prst="ellipse">
            <a:avLst/>
          </a:prstGeom>
          <a:solidFill>
            <a:srgbClr val="4CAF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341005" y="2915631"/>
            <a:ext cx="219919" cy="2199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Calculator - Free technology icons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812" y="1439410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Download Free png Automation Icons, Download 247 Free PNG and Vector Icons  ... - DLPNG.com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664" y="1448786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Manual Icons - 2,323 free vector icons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054" y="2533693"/>
            <a:ext cx="822960" cy="82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523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66"/>
                </a:solidFill>
              </a:rPr>
              <a:t>02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/>
              <a:t>Our Approach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087-9F87-4A8C-AACE-FE9EC0D71665}" type="datetime1">
              <a:rPr lang="vi-VN" smtClean="0"/>
              <a:t>05/06/2021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32</a:t>
            </a:fld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107104" y="1567111"/>
            <a:ext cx="10048576" cy="427883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to calculate KPI?</a:t>
            </a:r>
            <a:endParaRPr lang="en-US" sz="2400" b="1" i="1" dirty="0" smtClean="0">
              <a:solidFill>
                <a:srgbClr val="FFFF66"/>
              </a:solidFill>
            </a:endParaRPr>
          </a:p>
          <a:p>
            <a:pPr marL="314325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SzPct val="110000"/>
              <a:buNone/>
            </a:pPr>
            <a:endParaRPr lang="en-US" sz="2400" dirty="0" smtClean="0">
              <a:solidFill>
                <a:srgbClr val="FFECB3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20533" y="412496"/>
            <a:ext cx="339541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>
                <a:solidFill>
                  <a:schemeClr val="accent5"/>
                </a:solidFill>
              </a:rPr>
              <a:t>Definition of “TASK”</a:t>
            </a:r>
            <a:endParaRPr lang="en-US" sz="3000" i="1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99360" y="2650893"/>
                <a:ext cx="7254240" cy="2194319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350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atin typeface="Cambria Math" panose="02040503050406030204" pitchFamily="18" charset="0"/>
                        </a:rPr>
                        <m:t>𝐾𝑃𝐼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</m:num>
                        <m:den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den>
                      </m:f>
                      <m:r>
                        <a:rPr lang="en-US" sz="3500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3500" i="1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sz="3500" b="0" i="0" smtClean="0">
                          <a:latin typeface="Cambria Math" panose="02040503050406030204" pitchFamily="18" charset="0"/>
                        </a:rPr>
                        <m:t>∗100%</m:t>
                      </m:r>
                    </m:oMath>
                  </m:oMathPara>
                </a14:m>
                <a:endParaRPr lang="en-US" sz="3500" dirty="0" smtClean="0"/>
              </a:p>
              <a:p>
                <a:endParaRPr lang="en-US" sz="3500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60" y="2650893"/>
                <a:ext cx="7254240" cy="21943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2085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87099"/>
            <a:ext cx="10058400" cy="2650029"/>
          </a:xfrm>
        </p:spPr>
        <p:txBody>
          <a:bodyPr>
            <a:normAutofit/>
          </a:bodyPr>
          <a:lstStyle/>
          <a:p>
            <a:pPr algn="ctr"/>
            <a:r>
              <a:rPr lang="en-US" sz="11500" b="1" dirty="0" smtClean="0">
                <a:latin typeface="+mn-lt"/>
              </a:rPr>
              <a:t>Demo</a:t>
            </a:r>
            <a:endParaRPr lang="en-US" sz="1150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683726"/>
            <a:ext cx="10058400" cy="1953042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+mn-lt"/>
              </a:rPr>
              <a:t>Assign tasks &amp;</a:t>
            </a:r>
          </a:p>
          <a:p>
            <a:pPr algn="ctr"/>
            <a:r>
              <a:rPr lang="en-US" sz="4400" dirty="0" smtClean="0">
                <a:latin typeface="+mn-lt"/>
              </a:rPr>
              <a:t>Suggestion when assign</a:t>
            </a:r>
            <a:endParaRPr lang="en-US" sz="4400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A49E8-E2D5-45FA-9992-23007079EAF8}" type="datetime1">
              <a:rPr lang="vi-VN" smtClean="0"/>
              <a:t>05/06/2021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2593" l="20429" r="81286">
                        <a14:foregroundMark x1="50429" y1="46944" x2="47429" y2="32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07"/>
          <a:stretch/>
        </p:blipFill>
        <p:spPr>
          <a:xfrm>
            <a:off x="0" y="628154"/>
            <a:ext cx="3712802" cy="530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506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5000" b="1" dirty="0" smtClean="0">
                <a:solidFill>
                  <a:srgbClr val="FFFF66"/>
                </a:solidFill>
                <a:latin typeface="+mn-lt"/>
              </a:rPr>
              <a:t>03</a:t>
            </a:r>
            <a:endParaRPr lang="en-US" sz="15000" b="1" dirty="0">
              <a:solidFill>
                <a:srgbClr val="FFFF66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25000"/>
              </a:lnSpc>
              <a:buSzPct val="150000"/>
              <a:buBlip>
                <a:blip r:embed="rId2"/>
              </a:buBlip>
            </a:pPr>
            <a:r>
              <a:rPr lang="en-US" sz="2400" dirty="0" smtClean="0"/>
              <a:t>A web application to support </a:t>
            </a:r>
            <a:r>
              <a:rPr lang="en-US" sz="2400" dirty="0" smtClean="0"/>
              <a:t>Sales Department of </a:t>
            </a:r>
            <a:r>
              <a:rPr lang="en-US" sz="2400" dirty="0" smtClean="0"/>
              <a:t>Major Education in daily working process.</a:t>
            </a:r>
          </a:p>
          <a:p>
            <a:pPr marL="457200" indent="-457200">
              <a:lnSpc>
                <a:spcPct val="125000"/>
              </a:lnSpc>
              <a:spcBef>
                <a:spcPts val="2000"/>
              </a:spcBef>
              <a:buSzPct val="150000"/>
              <a:buBlip>
                <a:blip r:embed="rId2"/>
              </a:buBlip>
            </a:pPr>
            <a:r>
              <a:rPr lang="en-US" sz="2400" dirty="0" smtClean="0"/>
              <a:t>A solution for digital transformation to become more automatic and efficient.</a:t>
            </a:r>
          </a:p>
          <a:p>
            <a:pPr marL="0" indent="0">
              <a:lnSpc>
                <a:spcPct val="125000"/>
              </a:lnSpc>
              <a:buNone/>
            </a:pP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40" y="2926080"/>
            <a:ext cx="3769360" cy="3379124"/>
          </a:xfrm>
        </p:spPr>
        <p:txBody>
          <a:bodyPr>
            <a:noAutofit/>
          </a:bodyPr>
          <a:lstStyle/>
          <a:p>
            <a:r>
              <a:rPr lang="en-US" sz="5400" b="1" dirty="0" smtClean="0"/>
              <a:t>Outcome</a:t>
            </a:r>
            <a:endParaRPr lang="en-US" sz="5400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AF32-0982-437C-BC84-B433BB7A4312}" type="datetime1">
              <a:rPr lang="vi-VN" smtClean="0"/>
              <a:t>05/06/2021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050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5000" b="1" dirty="0" smtClean="0">
                <a:solidFill>
                  <a:srgbClr val="FFFF66"/>
                </a:solidFill>
                <a:latin typeface="+mn-lt"/>
              </a:rPr>
              <a:t>04</a:t>
            </a:r>
            <a:endParaRPr lang="en-US" sz="15000" b="1" dirty="0">
              <a:solidFill>
                <a:srgbClr val="FFFF66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6875" indent="-396875">
              <a:lnSpc>
                <a:spcPct val="125000"/>
              </a:lnSpc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en-GB" sz="2400" dirty="0" smtClean="0"/>
              <a:t>Have </a:t>
            </a:r>
            <a:r>
              <a:rPr lang="en-GB" sz="2400" dirty="0"/>
              <a:t>not supported versions for Mobile application yet. SMSME now is a responsive Web application</a:t>
            </a:r>
            <a:r>
              <a:rPr lang="en-US" sz="2400" dirty="0" smtClean="0"/>
              <a:t>.</a:t>
            </a:r>
          </a:p>
          <a:p>
            <a:pPr marL="396875" indent="-396875">
              <a:lnSpc>
                <a:spcPct val="125000"/>
              </a:lnSpc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en-GB" sz="2400" dirty="0" smtClean="0"/>
              <a:t>Have not supported </a:t>
            </a:r>
            <a:r>
              <a:rPr lang="en-GB" sz="2400" dirty="0"/>
              <a:t>communication </a:t>
            </a:r>
            <a:r>
              <a:rPr lang="en-GB" sz="2400" dirty="0" smtClean="0"/>
              <a:t>channel.</a:t>
            </a:r>
          </a:p>
          <a:p>
            <a:pPr marL="396875" indent="-396875">
              <a:lnSpc>
                <a:spcPct val="125000"/>
              </a:lnSpc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en-GB" sz="2400" dirty="0" smtClean="0"/>
              <a:t>Focused mainly in phase “sales” of their tasks.</a:t>
            </a:r>
          </a:p>
          <a:p>
            <a:pPr marL="396875" indent="-396875">
              <a:lnSpc>
                <a:spcPct val="125000"/>
              </a:lnSpc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en-GB" sz="2400" dirty="0" smtClean="0"/>
              <a:t>Have not supported budget</a:t>
            </a:r>
            <a:r>
              <a:rPr lang="en-GB" sz="2400" dirty="0"/>
              <a:t> management</a:t>
            </a:r>
            <a:r>
              <a:rPr lang="en-GB" sz="2400" dirty="0" smtClean="0"/>
              <a:t>.</a:t>
            </a:r>
            <a:endParaRPr lang="en-US" sz="2400" dirty="0" smtClean="0"/>
          </a:p>
          <a:p>
            <a:pPr marL="396875" indent="-396875">
              <a:lnSpc>
                <a:spcPct val="125000"/>
              </a:lnSpc>
              <a:spcBef>
                <a:spcPts val="2000"/>
              </a:spcBef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marL="0" indent="0">
              <a:lnSpc>
                <a:spcPct val="125000"/>
              </a:lnSpc>
              <a:spcBef>
                <a:spcPts val="2000"/>
              </a:spcBef>
              <a:buNone/>
            </a:pP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40" y="2926080"/>
            <a:ext cx="3769360" cy="3379124"/>
          </a:xfrm>
        </p:spPr>
        <p:txBody>
          <a:bodyPr>
            <a:noAutofit/>
          </a:bodyPr>
          <a:lstStyle/>
          <a:p>
            <a:r>
              <a:rPr lang="en-US" sz="5400" b="1" dirty="0" smtClean="0"/>
              <a:t>Limitations</a:t>
            </a:r>
          </a:p>
          <a:p>
            <a:r>
              <a:rPr lang="en-US" sz="5400" b="1" dirty="0" smtClean="0"/>
              <a:t>&amp;</a:t>
            </a:r>
          </a:p>
          <a:p>
            <a:r>
              <a:rPr lang="en-US" sz="5400" b="1" dirty="0" smtClean="0"/>
              <a:t>Future Plans</a:t>
            </a:r>
            <a:endParaRPr lang="en-US" sz="5400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AF32-0982-437C-BC84-B433BB7A4312}" type="datetime1">
              <a:rPr lang="vi-VN" smtClean="0"/>
              <a:t>05/06/2021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80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535694"/>
            <a:ext cx="10058400" cy="2650029"/>
          </a:xfrm>
        </p:spPr>
        <p:txBody>
          <a:bodyPr>
            <a:normAutofit/>
          </a:bodyPr>
          <a:lstStyle/>
          <a:p>
            <a:pPr algn="ctr"/>
            <a:r>
              <a:rPr lang="en-US" sz="11500" b="1" dirty="0" smtClean="0">
                <a:latin typeface="+mn-lt"/>
              </a:rPr>
              <a:t>Q&amp;A</a:t>
            </a:r>
            <a:endParaRPr lang="en-US" sz="1150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683726"/>
            <a:ext cx="10058400" cy="1953042"/>
          </a:xfrm>
        </p:spPr>
        <p:txBody>
          <a:bodyPr>
            <a:normAutofit/>
          </a:bodyPr>
          <a:lstStyle/>
          <a:p>
            <a:pPr algn="ctr"/>
            <a:endParaRPr lang="en-US" sz="4400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A49E8-E2D5-45FA-9992-23007079EAF8}" type="datetime1">
              <a:rPr lang="vi-VN" smtClean="0"/>
              <a:t>05/06/2021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18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87099"/>
            <a:ext cx="10058400" cy="2650029"/>
          </a:xfrm>
        </p:spPr>
        <p:txBody>
          <a:bodyPr>
            <a:normAutofit/>
          </a:bodyPr>
          <a:lstStyle/>
          <a:p>
            <a:pPr algn="ctr"/>
            <a:r>
              <a:rPr lang="en-US" sz="11500" b="1" dirty="0" smtClean="0">
                <a:latin typeface="+mn-lt"/>
              </a:rPr>
              <a:t>Thank you</a:t>
            </a:r>
            <a:endParaRPr lang="en-US" sz="1150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683726"/>
            <a:ext cx="10058400" cy="1953042"/>
          </a:xfrm>
        </p:spPr>
        <p:txBody>
          <a:bodyPr>
            <a:normAutofit/>
          </a:bodyPr>
          <a:lstStyle/>
          <a:p>
            <a:pPr algn="ctr"/>
            <a:endParaRPr lang="en-US" sz="4400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A49E8-E2D5-45FA-9992-23007079EAF8}" type="datetime1">
              <a:rPr lang="vi-VN" smtClean="0"/>
              <a:t>05/06/2021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2778" l="15429" r="84714">
                        <a14:foregroundMark x1="39000" y1="26852" x2="40571" y2="22222"/>
                        <a14:foregroundMark x1="58000" y1="26667" x2="62857" y2="22037"/>
                        <a14:foregroundMark x1="54857" y1="45648" x2="58000" y2="41296"/>
                        <a14:foregroundMark x1="49143" y1="42500" x2="49143" y2="42500"/>
                        <a14:foregroundMark x1="60286" y1="85000" x2="60286" y2="85000"/>
                        <a14:backgroundMark x1="46571" y1="40556" x2="46571" y2="40556"/>
                        <a14:backgroundMark x1="39429" y1="63704" x2="39429" y2="63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07"/>
          <a:stretch/>
        </p:blipFill>
        <p:spPr>
          <a:xfrm>
            <a:off x="8971788" y="851408"/>
            <a:ext cx="3349752" cy="47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96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5000" b="1" dirty="0" smtClean="0">
                <a:solidFill>
                  <a:srgbClr val="FFFF66"/>
                </a:solidFill>
                <a:latin typeface="+mn-lt"/>
              </a:rPr>
              <a:t>01</a:t>
            </a:r>
            <a:endParaRPr lang="en-US" sz="15000" b="1" dirty="0">
              <a:solidFill>
                <a:srgbClr val="FFFF66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40" y="2926080"/>
            <a:ext cx="3769360" cy="3379124"/>
          </a:xfrm>
        </p:spPr>
        <p:txBody>
          <a:bodyPr>
            <a:noAutofit/>
          </a:bodyPr>
          <a:lstStyle/>
          <a:p>
            <a:r>
              <a:rPr lang="en-US" sz="5400" b="1" dirty="0" smtClean="0"/>
              <a:t>Introduction</a:t>
            </a:r>
            <a:endParaRPr lang="en-US" sz="5400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AF32-0982-437C-BC84-B433BB7A4312}" type="datetime1">
              <a:rPr lang="vi-VN" smtClean="0"/>
              <a:t>05/06/2021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20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rgbClr val="FFFF66"/>
                </a:solidFill>
              </a:rPr>
              <a:t>01</a:t>
            </a:r>
            <a:r>
              <a:rPr lang="en-US" sz="6000" b="1" dirty="0" smtClean="0">
                <a:solidFill>
                  <a:srgbClr val="0070C0"/>
                </a:solidFill>
              </a:rPr>
              <a:t> </a:t>
            </a:r>
            <a:r>
              <a:rPr lang="en-US" sz="6000" b="1" dirty="0" smtClean="0"/>
              <a:t>Introduction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7103" y="1567111"/>
            <a:ext cx="5801231" cy="4278833"/>
          </a:xfrm>
        </p:spPr>
        <p:txBody>
          <a:bodyPr>
            <a:normAutofit/>
          </a:bodyPr>
          <a:lstStyle/>
          <a:p>
            <a:pPr marL="284163" indent="-284163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Web Application</a:t>
            </a: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803275" indent="-466725">
              <a:lnSpc>
                <a:spcPct val="100000"/>
              </a:lnSpc>
              <a:spcBef>
                <a:spcPts val="600"/>
              </a:spcBef>
              <a:spcAft>
                <a:spcPts val="2400"/>
              </a:spcAft>
              <a:buClr>
                <a:schemeClr val="accent2">
                  <a:lumMod val="75000"/>
                </a:schemeClr>
              </a:buClr>
              <a:buSzPct val="150000"/>
              <a:buBlip>
                <a:blip r:embed="rId3"/>
              </a:buBlip>
            </a:pPr>
            <a:r>
              <a:rPr lang="en-US" sz="2400" dirty="0"/>
              <a:t>Set up &amp; assign </a:t>
            </a:r>
            <a:r>
              <a:rPr lang="en-US" sz="2400" dirty="0" smtClean="0"/>
              <a:t>tasks quickly</a:t>
            </a:r>
          </a:p>
          <a:p>
            <a:pPr marL="803275" indent="-466725">
              <a:lnSpc>
                <a:spcPct val="100000"/>
              </a:lnSpc>
              <a:spcBef>
                <a:spcPts val="600"/>
              </a:spcBef>
              <a:spcAft>
                <a:spcPts val="2400"/>
              </a:spcAft>
              <a:buClr>
                <a:schemeClr val="accent2">
                  <a:lumMod val="75000"/>
                </a:schemeClr>
              </a:buClr>
              <a:buSzPct val="150000"/>
              <a:buBlip>
                <a:blip r:embed="rId3"/>
              </a:buBlip>
            </a:pPr>
            <a:r>
              <a:rPr lang="en-US" sz="2400" dirty="0"/>
              <a:t>Track &amp; monitor progress accurately </a:t>
            </a:r>
            <a:r>
              <a:rPr lang="en-US" sz="2400" dirty="0" smtClean="0"/>
              <a:t> and timely</a:t>
            </a:r>
          </a:p>
          <a:p>
            <a:pPr marL="803275" indent="-466725">
              <a:lnSpc>
                <a:spcPct val="100000"/>
              </a:lnSpc>
              <a:spcBef>
                <a:spcPts val="600"/>
              </a:spcBef>
              <a:spcAft>
                <a:spcPts val="2400"/>
              </a:spcAft>
              <a:buClr>
                <a:schemeClr val="accent2">
                  <a:lumMod val="75000"/>
                </a:schemeClr>
              </a:buClr>
              <a:buSzPct val="150000"/>
              <a:buBlip>
                <a:blip r:embed="rId3"/>
              </a:buBlip>
            </a:pPr>
            <a:r>
              <a:rPr lang="en-US" sz="2400" dirty="0" smtClean="0"/>
              <a:t>Optimize </a:t>
            </a:r>
            <a:r>
              <a:rPr lang="en-US" sz="2400" dirty="0"/>
              <a:t>employee </a:t>
            </a:r>
            <a:r>
              <a:rPr lang="en-US" sz="2400" dirty="0" smtClean="0"/>
              <a:t>performance</a:t>
            </a:r>
          </a:p>
          <a:p>
            <a:pPr marL="803275" indent="-466725">
              <a:lnSpc>
                <a:spcPct val="100000"/>
              </a:lnSpc>
              <a:spcBef>
                <a:spcPts val="600"/>
              </a:spcBef>
              <a:spcAft>
                <a:spcPts val="2400"/>
              </a:spcAft>
              <a:buClr>
                <a:schemeClr val="accent2">
                  <a:lumMod val="75000"/>
                </a:schemeClr>
              </a:buClr>
              <a:buSzPct val="150000"/>
              <a:buBlip>
                <a:blip r:embed="rId3"/>
              </a:buBlip>
            </a:pPr>
            <a:r>
              <a:rPr lang="en-US" sz="2400" dirty="0" smtClean="0"/>
              <a:t>Work any time, at any where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C1501-83CA-4E23-BDAE-C4D5B1CCD9B0}" type="datetime1">
              <a:rPr lang="vi-VN" smtClean="0"/>
              <a:t>05/06/2021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2"/>
          <a:stretch/>
        </p:blipFill>
        <p:spPr>
          <a:xfrm>
            <a:off x="7097683" y="1452809"/>
            <a:ext cx="4114800" cy="22814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4" t="23645" r="1553" b="1"/>
          <a:stretch/>
        </p:blipFill>
        <p:spPr>
          <a:xfrm>
            <a:off x="7122658" y="4006511"/>
            <a:ext cx="4114800" cy="190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34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57DF-1A40-4761-8359-E9A28A4BDC48}" type="datetime1">
              <a:rPr lang="vi-VN" smtClean="0"/>
              <a:pPr/>
              <a:t>05/06/2021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Salesman" descr="Agent, broker, business, man, marketing, property, real estate icon - Free  download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78" y="1732323"/>
            <a:ext cx="1755218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nager" descr="Download Png File - Sales Rep Clip Art PNG Image with No Background -  PNGkey.com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2164242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64119" y="4626730"/>
            <a:ext cx="2050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/>
              <a:t>Sales Manager /</a:t>
            </a:r>
          </a:p>
          <a:p>
            <a:r>
              <a:rPr lang="en-US" sz="2200" i="1" dirty="0" smtClean="0"/>
              <a:t>Sales Supervisor</a:t>
            </a:r>
            <a:endParaRPr lang="en-US" sz="2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820203" y="5396171"/>
            <a:ext cx="12763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/>
              <a:t>Salesman</a:t>
            </a:r>
            <a:endParaRPr lang="en-US" sz="2200" i="1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2992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rgbClr val="FFFF66"/>
                </a:solidFill>
              </a:rPr>
              <a:t>01</a:t>
            </a:r>
            <a:r>
              <a:rPr lang="en-US" sz="6000" b="1" dirty="0" smtClean="0">
                <a:solidFill>
                  <a:srgbClr val="0070C0"/>
                </a:solidFill>
              </a:rPr>
              <a:t> </a:t>
            </a:r>
            <a:r>
              <a:rPr lang="en-US" sz="6000" b="1" dirty="0" smtClean="0"/>
              <a:t>Introduction</a:t>
            </a:r>
            <a:endParaRPr lang="en-US" sz="6000" b="1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107103" y="1567111"/>
            <a:ext cx="1839297" cy="708729"/>
          </a:xfrm>
        </p:spPr>
        <p:txBody>
          <a:bodyPr>
            <a:normAutofit/>
          </a:bodyPr>
          <a:lstStyle/>
          <a:p>
            <a:pPr marL="284163" indent="-284163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Roles:</a:t>
            </a: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7714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57DF-1A40-4761-8359-E9A28A4BDC48}" type="datetime1">
              <a:rPr lang="vi-VN" smtClean="0"/>
              <a:pPr/>
              <a:t>05/06/2021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2992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rgbClr val="FFFF66"/>
                </a:solidFill>
              </a:rPr>
              <a:t>01</a:t>
            </a:r>
            <a:r>
              <a:rPr lang="en-US" sz="6000" b="1" dirty="0" smtClean="0">
                <a:solidFill>
                  <a:srgbClr val="0070C0"/>
                </a:solidFill>
              </a:rPr>
              <a:t> </a:t>
            </a:r>
            <a:r>
              <a:rPr lang="en-US" sz="6000" b="1" dirty="0" smtClean="0"/>
              <a:t>Introduction</a:t>
            </a:r>
            <a:endParaRPr lang="en-US" sz="6000" b="1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107103" y="1567111"/>
            <a:ext cx="9418657" cy="4278833"/>
          </a:xfrm>
        </p:spPr>
        <p:txBody>
          <a:bodyPr>
            <a:normAutofit/>
          </a:bodyPr>
          <a:lstStyle/>
          <a:p>
            <a:pPr marL="284163" indent="-284163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Improvements:</a:t>
            </a: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690563" indent="-354013">
              <a:lnSpc>
                <a:spcPct val="100000"/>
              </a:lnSpc>
              <a:spcBef>
                <a:spcPts val="600"/>
              </a:spcBef>
              <a:spcAft>
                <a:spcPts val="24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400" dirty="0" smtClean="0"/>
              <a:t>Definition of “TASK”</a:t>
            </a:r>
          </a:p>
          <a:p>
            <a:pPr marL="690563" indent="-354013">
              <a:lnSpc>
                <a:spcPct val="100000"/>
              </a:lnSpc>
              <a:spcBef>
                <a:spcPts val="600"/>
              </a:spcBef>
              <a:spcAft>
                <a:spcPts val="24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400" dirty="0" smtClean="0"/>
              <a:t>Suggestion for Sales Manager when </a:t>
            </a:r>
            <a:r>
              <a:rPr lang="en-US" sz="2400" dirty="0" smtClean="0"/>
              <a:t>assign tasks</a:t>
            </a:r>
            <a:endParaRPr lang="en-US" sz="2400" dirty="0" smtClean="0"/>
          </a:p>
          <a:p>
            <a:pPr marL="690563" indent="-354013">
              <a:lnSpc>
                <a:spcPct val="100000"/>
              </a:lnSpc>
              <a:spcBef>
                <a:spcPts val="600"/>
              </a:spcBef>
              <a:spcAft>
                <a:spcPts val="24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Definition of “KPI</a:t>
            </a:r>
            <a:r>
              <a:rPr lang="en-US" sz="2400" dirty="0" smtClean="0"/>
              <a:t>”</a:t>
            </a:r>
            <a:endParaRPr lang="en-US" sz="2400" dirty="0"/>
          </a:p>
          <a:p>
            <a:pPr marL="690563" indent="-354013">
              <a:lnSpc>
                <a:spcPct val="100000"/>
              </a:lnSpc>
              <a:spcBef>
                <a:spcPts val="600"/>
              </a:spcBef>
              <a:spcAft>
                <a:spcPts val="24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37695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5000" b="1" dirty="0" smtClean="0">
                <a:solidFill>
                  <a:srgbClr val="FFFF66"/>
                </a:solidFill>
                <a:latin typeface="+mn-lt"/>
              </a:rPr>
              <a:t>02</a:t>
            </a:r>
            <a:endParaRPr lang="en-US" sz="15000" b="1" dirty="0">
              <a:solidFill>
                <a:srgbClr val="FFFF66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40" y="2926080"/>
            <a:ext cx="3769360" cy="3379124"/>
          </a:xfrm>
        </p:spPr>
        <p:txBody>
          <a:bodyPr>
            <a:noAutofit/>
          </a:bodyPr>
          <a:lstStyle/>
          <a:p>
            <a:r>
              <a:rPr lang="en-US" sz="5400" b="1" dirty="0" smtClean="0"/>
              <a:t>Our</a:t>
            </a:r>
          </a:p>
          <a:p>
            <a:r>
              <a:rPr lang="en-US" sz="5400" b="1" dirty="0" smtClean="0"/>
              <a:t>Approach</a:t>
            </a:r>
            <a:endParaRPr lang="en-US" sz="5400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AF32-0982-437C-BC84-B433BB7A4312}" type="datetime1">
              <a:rPr lang="vi-VN" smtClean="0"/>
              <a:t>05/06/2021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264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57893-F5B4-4211-B2F5-42F77D13628E}" type="datetime1">
              <a:rPr lang="vi-VN" smtClean="0"/>
              <a:t>05/06/2021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DCFD-C87C-4A89-B242-DF869BD87872}" type="slidenum">
              <a:rPr lang="en-US" smtClean="0"/>
              <a:t>9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2992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rgbClr val="FFFF66"/>
                </a:solidFill>
              </a:rPr>
              <a:t>02</a:t>
            </a:r>
            <a:r>
              <a:rPr lang="en-US" sz="6000" b="1" dirty="0" smtClean="0">
                <a:solidFill>
                  <a:srgbClr val="0070C0"/>
                </a:solidFill>
              </a:rPr>
              <a:t> </a:t>
            </a:r>
            <a:r>
              <a:rPr lang="en-US" sz="6000" b="1" dirty="0" smtClean="0"/>
              <a:t>Our Approach</a:t>
            </a:r>
            <a:endParaRPr lang="en-US" sz="6000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107103" y="1419825"/>
            <a:ext cx="9418657" cy="44261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Context:</a:t>
            </a: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690563" indent="-354013">
              <a:lnSpc>
                <a:spcPct val="100000"/>
              </a:lnSpc>
              <a:spcBef>
                <a:spcPts val="600"/>
              </a:spcBef>
              <a:spcAft>
                <a:spcPts val="24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474018" y="4841294"/>
            <a:ext cx="1876151" cy="802195"/>
            <a:chOff x="916971" y="4976660"/>
            <a:chExt cx="1876151" cy="802195"/>
          </a:xfrm>
        </p:grpSpPr>
        <p:sp>
          <p:nvSpPr>
            <p:cNvPr id="13" name="TextBox 12"/>
            <p:cNvSpPr txBox="1"/>
            <p:nvPr/>
          </p:nvSpPr>
          <p:spPr>
            <a:xfrm>
              <a:off x="1332654" y="4976660"/>
              <a:ext cx="111498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 smtClean="0"/>
                <a:t>Mr. Tien</a:t>
              </a:r>
              <a:endParaRPr lang="en-US" sz="2200" i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16971" y="5347968"/>
              <a:ext cx="1876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 smtClean="0"/>
                <a:t>Sales Manager</a:t>
              </a:r>
              <a:endParaRPr lang="en-US" sz="2200" i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15192" y="1390634"/>
            <a:ext cx="5554318" cy="827819"/>
            <a:chOff x="5515192" y="1390634"/>
            <a:chExt cx="5554318" cy="827819"/>
          </a:xfrm>
        </p:grpSpPr>
        <p:pic>
          <p:nvPicPr>
            <p:cNvPr id="2054" name="Picture 6" descr="Download Free png Sad PNG Transparent Images, Pictures, Photos | PNG Arts -  DLPNG.com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5192" y="1390634"/>
              <a:ext cx="827819" cy="82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6552440" y="1427915"/>
              <a:ext cx="451707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/>
                <a:t>Make a plan, choose target customers</a:t>
              </a:r>
            </a:p>
            <a:p>
              <a:r>
                <a:rPr lang="en-US" sz="2200" i="1" dirty="0" smtClean="0"/>
                <a:t>for Sales period</a:t>
              </a:r>
              <a:endParaRPr lang="en-US" sz="2200" i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15191" y="2310522"/>
            <a:ext cx="4132648" cy="827819"/>
            <a:chOff x="5515191" y="2361322"/>
            <a:chExt cx="4132648" cy="827819"/>
          </a:xfrm>
        </p:grpSpPr>
        <p:pic>
          <p:nvPicPr>
            <p:cNvPr id="22" name="Picture 6" descr="Download Free png Sad PNG Transparent Images, Pictures, Photos | PNG Arts -  DLPNG.com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5191" y="2361322"/>
              <a:ext cx="827819" cy="82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6552440" y="2392281"/>
              <a:ext cx="30953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/>
                <a:t>Assign tasks for Salesmen</a:t>
              </a:r>
            </a:p>
            <a:p>
              <a:r>
                <a:rPr lang="en-US" sz="2200" i="1" dirty="0" smtClean="0"/>
                <a:t>&amp; monitor progress</a:t>
              </a:r>
              <a:endParaRPr lang="en-US" sz="2200" i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515191" y="4120476"/>
            <a:ext cx="5326082" cy="827819"/>
            <a:chOff x="5515191" y="4171276"/>
            <a:chExt cx="5326082" cy="827819"/>
          </a:xfrm>
        </p:grpSpPr>
        <p:pic>
          <p:nvPicPr>
            <p:cNvPr id="24" name="Picture 6" descr="Download Free png Sad PNG Transparent Images, Pictures, Photos | PNG Arts -  DLPNG.com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5191" y="4171276"/>
              <a:ext cx="827819" cy="82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6549201" y="4366767"/>
              <a:ext cx="42920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/>
                <a:t>Statistic Sales/Revenue &amp; customers</a:t>
              </a:r>
              <a:endParaRPr lang="en-US" sz="2200" i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515191" y="3215499"/>
            <a:ext cx="4881250" cy="827819"/>
            <a:chOff x="5515191" y="3266299"/>
            <a:chExt cx="4881250" cy="827819"/>
          </a:xfrm>
        </p:grpSpPr>
        <p:pic>
          <p:nvPicPr>
            <p:cNvPr id="26" name="Picture 6" descr="Download Free png Sad PNG Transparent Images, Pictures, Photos | PNG Arts -  DLPNG.com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5191" y="3266299"/>
              <a:ext cx="827819" cy="82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552440" y="3464764"/>
              <a:ext cx="38440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/>
                <a:t>Evaluate Salesman performance</a:t>
              </a:r>
              <a:endParaRPr lang="en-US" sz="2200" i="1" dirty="0"/>
            </a:p>
          </p:txBody>
        </p:sp>
      </p:grpSp>
      <p:pic>
        <p:nvPicPr>
          <p:cNvPr id="1026" name="Picture 2" descr="Businessman Cartoons Clipart , Png Download - Clipart Businessman Cartoon,  Cliparts &amp;amp; Cartoons - Jing.f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2" b="98311" l="5349" r="94186">
                        <a14:foregroundMark x1="18256" y1="25869" x2="18256" y2="25869"/>
                        <a14:foregroundMark x1="19651" y1="28282" x2="22442" y2="25386"/>
                        <a14:foregroundMark x1="46744" y1="26158" x2="51163" y2="2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78" t="1655" r="5794" b="1691"/>
          <a:stretch/>
        </p:blipFill>
        <p:spPr bwMode="auto">
          <a:xfrm>
            <a:off x="1984036" y="1829483"/>
            <a:ext cx="1137610" cy="299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sinessman Cartoons Clipart , Png Download - Clipart Businessman Cartoon,  Cliparts &amp;amp; Cartoons - Jing.f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302" y="-9471024"/>
            <a:ext cx="1097280" cy="264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684" b="92390" l="10000" r="90000">
                        <a14:foregroundMark x1="12000" y1="79840" x2="83444" y2="90387"/>
                        <a14:foregroundMark x1="22889" y1="80240" x2="85000" y2="79706"/>
                        <a14:foregroundMark x1="14778" y1="91455" x2="38889" y2="83578"/>
                        <a14:foregroundMark x1="82444" y1="77837" x2="85667" y2="77570"/>
                        <a14:foregroundMark x1="84444" y1="82377" x2="86778" y2="81575"/>
                        <a14:foregroundMark x1="34444" y1="59413" x2="34667" y2="62750"/>
                        <a14:foregroundMark x1="39667" y1="60614" x2="39111" y2="63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70" t="12740" r="11164" b="7704"/>
          <a:stretch/>
        </p:blipFill>
        <p:spPr>
          <a:xfrm>
            <a:off x="952641" y="1960839"/>
            <a:ext cx="3200400" cy="271074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767837" y="5195442"/>
            <a:ext cx="7171729" cy="754836"/>
            <a:chOff x="4767837" y="5195442"/>
            <a:chExt cx="7171729" cy="754836"/>
          </a:xfrm>
        </p:grpSpPr>
        <p:sp>
          <p:nvSpPr>
            <p:cNvPr id="33" name="TextBox 32"/>
            <p:cNvSpPr txBox="1"/>
            <p:nvPr/>
          </p:nvSpPr>
          <p:spPr>
            <a:xfrm>
              <a:off x="5593236" y="5398451"/>
              <a:ext cx="30510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/>
                <a:t>All handling manually by </a:t>
              </a:r>
              <a:endParaRPr lang="en-US" sz="2200" i="1" dirty="0"/>
            </a:p>
          </p:txBody>
        </p:sp>
        <p:pic>
          <p:nvPicPr>
            <p:cNvPr id="34" name="Picture 30" descr="File:Google Drive icon (2020).svg - Wikimedia Commons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3309" y="5282007"/>
              <a:ext cx="731520" cy="65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8" descr="File:Microsoft Excel 2013-2019 logo.svg - Wikimedia Common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5982" y="5225027"/>
              <a:ext cx="731520" cy="71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11400636" y="5242392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 smtClean="0"/>
                <a:t>…</a:t>
              </a:r>
              <a:endParaRPr lang="en-US" sz="4000" i="1" dirty="0"/>
            </a:p>
          </p:txBody>
        </p:sp>
        <p:pic>
          <p:nvPicPr>
            <p:cNvPr id="1032" name="Picture 8" descr="Free Icon | Crying emoticon face"/>
            <p:cNvPicPr>
              <a:picLocks noChangeAspect="1" noChangeArrowheads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7837" y="5195442"/>
              <a:ext cx="742495" cy="742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Tập tin:Microsoft Word 2013-2019 logo.svg – Wikipedia tiếng Việt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8655" y="5225367"/>
              <a:ext cx="731520" cy="71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81779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CA72677B-2F8C-4192-8EBE-D360BE3B2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2552</TotalTime>
  <Words>1101</Words>
  <Application>Microsoft Office PowerPoint</Application>
  <PresentationFormat>Widescreen</PresentationFormat>
  <Paragraphs>356</Paragraphs>
  <Slides>37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Courier New</vt:lpstr>
      <vt:lpstr>Wingdings</vt:lpstr>
      <vt:lpstr>Retrospect</vt:lpstr>
      <vt:lpstr>PowerPoint Presentation</vt:lpstr>
      <vt:lpstr>Team members</vt:lpstr>
      <vt:lpstr>Outline</vt:lpstr>
      <vt:lpstr>01</vt:lpstr>
      <vt:lpstr>01 Introduction</vt:lpstr>
      <vt:lpstr>01 Introduction</vt:lpstr>
      <vt:lpstr>01 Introduction</vt:lpstr>
      <vt:lpstr>02</vt:lpstr>
      <vt:lpstr>02 Our Approach</vt:lpstr>
      <vt:lpstr>02 Our Approach</vt:lpstr>
      <vt:lpstr>02 Our Approach</vt:lpstr>
      <vt:lpstr>Feature 1</vt:lpstr>
      <vt:lpstr>02 Our Approach</vt:lpstr>
      <vt:lpstr>02 Our Approach</vt:lpstr>
      <vt:lpstr>02 Our Approach</vt:lpstr>
      <vt:lpstr>02 Our Approach</vt:lpstr>
      <vt:lpstr>Demo</vt:lpstr>
      <vt:lpstr>Feature 2</vt:lpstr>
      <vt:lpstr>02 Our Approach</vt:lpstr>
      <vt:lpstr>02 Our Approach</vt:lpstr>
      <vt:lpstr>02 Our Approach</vt:lpstr>
      <vt:lpstr>02 Our Approach</vt:lpstr>
      <vt:lpstr>02 Our Approach</vt:lpstr>
      <vt:lpstr>02 Our Approach</vt:lpstr>
      <vt:lpstr>02 Our Approach</vt:lpstr>
      <vt:lpstr>02 Our Approach</vt:lpstr>
      <vt:lpstr>02 Our Approach</vt:lpstr>
      <vt:lpstr>Demo</vt:lpstr>
      <vt:lpstr>Feature 3</vt:lpstr>
      <vt:lpstr>02 Our Approach</vt:lpstr>
      <vt:lpstr>02 Our Approach</vt:lpstr>
      <vt:lpstr>02 Our Approach</vt:lpstr>
      <vt:lpstr>Demo</vt:lpstr>
      <vt:lpstr>03</vt:lpstr>
      <vt:lpstr>04</vt:lpstr>
      <vt:lpstr>Q&amp;A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HaPTN</cp:lastModifiedBy>
  <cp:revision>278</cp:revision>
  <dcterms:created xsi:type="dcterms:W3CDTF">2021-04-26T06:27:21Z</dcterms:created>
  <dcterms:modified xsi:type="dcterms:W3CDTF">2021-06-05T06:02:56Z</dcterms:modified>
</cp:coreProperties>
</file>